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10"/>
  </p:notesMasterIdLst>
  <p:handoutMasterIdLst>
    <p:handoutMasterId r:id="rId11"/>
  </p:handoutMasterIdLst>
  <p:sldIdLst>
    <p:sldId id="256" r:id="rId2"/>
    <p:sldId id="270" r:id="rId3"/>
    <p:sldId id="271" r:id="rId4"/>
    <p:sldId id="277" r:id="rId5"/>
    <p:sldId id="274" r:id="rId6"/>
    <p:sldId id="275" r:id="rId7"/>
    <p:sldId id="272" r:id="rId8"/>
    <p:sldId id="273" r:id="rId9"/>
  </p:sldIdLst>
  <p:sldSz cx="37463413" cy="21067713"/>
  <p:notesSz cx="9296400" cy="7010400"/>
  <p:defaultTextStyle>
    <a:defPPr>
      <a:defRPr lang="en-US"/>
    </a:defPPr>
    <a:lvl1pPr marL="0" algn="l" defTabSz="2809403" rtl="0" eaLnBrk="1" latinLnBrk="0" hangingPunct="1">
      <a:defRPr sz="5530" kern="1200">
        <a:solidFill>
          <a:schemeClr val="tx1"/>
        </a:solidFill>
        <a:latin typeface="+mn-lt"/>
        <a:ea typeface="+mn-ea"/>
        <a:cs typeface="+mn-cs"/>
      </a:defRPr>
    </a:lvl1pPr>
    <a:lvl2pPr marL="1404701" algn="l" defTabSz="2809403" rtl="0" eaLnBrk="1" latinLnBrk="0" hangingPunct="1">
      <a:defRPr sz="5530" kern="1200">
        <a:solidFill>
          <a:schemeClr val="tx1"/>
        </a:solidFill>
        <a:latin typeface="+mn-lt"/>
        <a:ea typeface="+mn-ea"/>
        <a:cs typeface="+mn-cs"/>
      </a:defRPr>
    </a:lvl2pPr>
    <a:lvl3pPr marL="2809403" algn="l" defTabSz="2809403" rtl="0" eaLnBrk="1" latinLnBrk="0" hangingPunct="1">
      <a:defRPr sz="5530" kern="1200">
        <a:solidFill>
          <a:schemeClr val="tx1"/>
        </a:solidFill>
        <a:latin typeface="+mn-lt"/>
        <a:ea typeface="+mn-ea"/>
        <a:cs typeface="+mn-cs"/>
      </a:defRPr>
    </a:lvl3pPr>
    <a:lvl4pPr marL="4214104" algn="l" defTabSz="2809403" rtl="0" eaLnBrk="1" latinLnBrk="0" hangingPunct="1">
      <a:defRPr sz="5530" kern="1200">
        <a:solidFill>
          <a:schemeClr val="tx1"/>
        </a:solidFill>
        <a:latin typeface="+mn-lt"/>
        <a:ea typeface="+mn-ea"/>
        <a:cs typeface="+mn-cs"/>
      </a:defRPr>
    </a:lvl4pPr>
    <a:lvl5pPr marL="5618805" algn="l" defTabSz="2809403" rtl="0" eaLnBrk="1" latinLnBrk="0" hangingPunct="1">
      <a:defRPr sz="5530" kern="1200">
        <a:solidFill>
          <a:schemeClr val="tx1"/>
        </a:solidFill>
        <a:latin typeface="+mn-lt"/>
        <a:ea typeface="+mn-ea"/>
        <a:cs typeface="+mn-cs"/>
      </a:defRPr>
    </a:lvl5pPr>
    <a:lvl6pPr marL="7023506" algn="l" defTabSz="2809403" rtl="0" eaLnBrk="1" latinLnBrk="0" hangingPunct="1">
      <a:defRPr sz="5530" kern="1200">
        <a:solidFill>
          <a:schemeClr val="tx1"/>
        </a:solidFill>
        <a:latin typeface="+mn-lt"/>
        <a:ea typeface="+mn-ea"/>
        <a:cs typeface="+mn-cs"/>
      </a:defRPr>
    </a:lvl6pPr>
    <a:lvl7pPr marL="8428208" algn="l" defTabSz="2809403" rtl="0" eaLnBrk="1" latinLnBrk="0" hangingPunct="1">
      <a:defRPr sz="5530" kern="1200">
        <a:solidFill>
          <a:schemeClr val="tx1"/>
        </a:solidFill>
        <a:latin typeface="+mn-lt"/>
        <a:ea typeface="+mn-ea"/>
        <a:cs typeface="+mn-cs"/>
      </a:defRPr>
    </a:lvl7pPr>
    <a:lvl8pPr marL="9832909" algn="l" defTabSz="2809403" rtl="0" eaLnBrk="1" latinLnBrk="0" hangingPunct="1">
      <a:defRPr sz="5530" kern="1200">
        <a:solidFill>
          <a:schemeClr val="tx1"/>
        </a:solidFill>
        <a:latin typeface="+mn-lt"/>
        <a:ea typeface="+mn-ea"/>
        <a:cs typeface="+mn-cs"/>
      </a:defRPr>
    </a:lvl8pPr>
    <a:lvl9pPr marL="11237610" algn="l" defTabSz="2809403" rtl="0" eaLnBrk="1" latinLnBrk="0" hangingPunct="1">
      <a:defRPr sz="55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5" userDrawn="1">
          <p15:clr>
            <a:srgbClr val="A4A3A4"/>
          </p15:clr>
        </p15:guide>
        <p15:guide id="2" pos="118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Seymour" initials="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6D67"/>
    <a:srgbClr val="749094"/>
    <a:srgbClr val="E8C96C"/>
    <a:srgbClr val="FBD249"/>
    <a:srgbClr val="226AD4"/>
    <a:srgbClr val="EB3934"/>
    <a:srgbClr val="432380"/>
    <a:srgbClr val="D883FF"/>
    <a:srgbClr val="FF7E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2743" autoAdjust="0"/>
  </p:normalViewPr>
  <p:slideViewPr>
    <p:cSldViewPr snapToGrid="0">
      <p:cViewPr varScale="1">
        <p:scale>
          <a:sx n="23" d="100"/>
          <a:sy n="23" d="100"/>
        </p:scale>
        <p:origin x="54" y="54"/>
      </p:cViewPr>
      <p:guideLst>
        <p:guide orient="horz" pos="6635"/>
        <p:guide pos="1180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6E82BFF7-06E1-459A-A051-44B3F70FE407}" type="datetimeFigureOut">
              <a:rPr lang="en-CA" smtClean="0"/>
              <a:t>2023-10-15</a:t>
            </a:fld>
            <a:endParaRPr lang="en-CA"/>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6B0F827-F4F9-4B01-AA4F-AC0C5F3546C9}" type="slidenum">
              <a:rPr lang="en-CA" smtClean="0"/>
              <a:t>‹#›</a:t>
            </a:fld>
            <a:endParaRPr lang="en-CA"/>
          </a:p>
        </p:txBody>
      </p:sp>
    </p:spTree>
    <p:extLst>
      <p:ext uri="{BB962C8B-B14F-4D97-AF65-F5344CB8AC3E}">
        <p14:creationId xmlns:p14="http://schemas.microsoft.com/office/powerpoint/2010/main" val="1064219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2143"/>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5266347" y="0"/>
            <a:ext cx="4028440" cy="352143"/>
          </a:xfrm>
          <a:prstGeom prst="rect">
            <a:avLst/>
          </a:prstGeom>
        </p:spPr>
        <p:txBody>
          <a:bodyPr vert="horz" lIns="93177" tIns="46589" rIns="93177" bIns="46589" rtlCol="0"/>
          <a:lstStyle>
            <a:lvl1pPr algn="r">
              <a:defRPr sz="1200"/>
            </a:lvl1pPr>
          </a:lstStyle>
          <a:p>
            <a:fld id="{5C953ADA-3348-465B-9582-B89ECC1E5D82}" type="datetimeFigureOut">
              <a:rPr lang="en-CA" smtClean="0"/>
              <a:t>2023-10-15</a:t>
            </a:fld>
            <a:endParaRPr lang="en-C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929640" y="3373756"/>
            <a:ext cx="7437120" cy="2760344"/>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658258"/>
            <a:ext cx="4028440" cy="352142"/>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5266347" y="6658258"/>
            <a:ext cx="4028440" cy="352142"/>
          </a:xfrm>
          <a:prstGeom prst="rect">
            <a:avLst/>
          </a:prstGeom>
        </p:spPr>
        <p:txBody>
          <a:bodyPr vert="horz" lIns="93177" tIns="46589" rIns="93177" bIns="46589" rtlCol="0" anchor="b"/>
          <a:lstStyle>
            <a:lvl1pPr algn="r">
              <a:defRPr sz="1200"/>
            </a:lvl1pPr>
          </a:lstStyle>
          <a:p>
            <a:fld id="{D76C1EB5-F3B2-4AE6-9666-3742B4388719}" type="slidenum">
              <a:rPr lang="en-CA" smtClean="0"/>
              <a:t>‹#›</a:t>
            </a:fld>
            <a:endParaRPr lang="en-CA"/>
          </a:p>
        </p:txBody>
      </p:sp>
    </p:spTree>
    <p:extLst>
      <p:ext uri="{BB962C8B-B14F-4D97-AF65-F5344CB8AC3E}">
        <p14:creationId xmlns:p14="http://schemas.microsoft.com/office/powerpoint/2010/main" val="733232853"/>
      </p:ext>
    </p:extLst>
  </p:cSld>
  <p:clrMap bg1="lt1" tx1="dk1" bg2="lt2" tx2="dk2" accent1="accent1" accent2="accent2" accent3="accent3" accent4="accent4" accent5="accent5" accent6="accent6" hlink="hlink" folHlink="folHlink"/>
  <p:notesStyle>
    <a:lvl1pPr marL="0" algn="l" defTabSz="2809403" rtl="0" eaLnBrk="1" latinLnBrk="0" hangingPunct="1">
      <a:defRPr sz="3687" kern="1200">
        <a:solidFill>
          <a:schemeClr val="tx1"/>
        </a:solidFill>
        <a:latin typeface="+mn-lt"/>
        <a:ea typeface="+mn-ea"/>
        <a:cs typeface="+mn-cs"/>
      </a:defRPr>
    </a:lvl1pPr>
    <a:lvl2pPr marL="1404701" algn="l" defTabSz="2809403" rtl="0" eaLnBrk="1" latinLnBrk="0" hangingPunct="1">
      <a:defRPr sz="3687" kern="1200">
        <a:solidFill>
          <a:schemeClr val="tx1"/>
        </a:solidFill>
        <a:latin typeface="+mn-lt"/>
        <a:ea typeface="+mn-ea"/>
        <a:cs typeface="+mn-cs"/>
      </a:defRPr>
    </a:lvl2pPr>
    <a:lvl3pPr marL="2809403" algn="l" defTabSz="2809403" rtl="0" eaLnBrk="1" latinLnBrk="0" hangingPunct="1">
      <a:defRPr sz="3687" kern="1200">
        <a:solidFill>
          <a:schemeClr val="tx1"/>
        </a:solidFill>
        <a:latin typeface="+mn-lt"/>
        <a:ea typeface="+mn-ea"/>
        <a:cs typeface="+mn-cs"/>
      </a:defRPr>
    </a:lvl3pPr>
    <a:lvl4pPr marL="4214104" algn="l" defTabSz="2809403" rtl="0" eaLnBrk="1" latinLnBrk="0" hangingPunct="1">
      <a:defRPr sz="3687" kern="1200">
        <a:solidFill>
          <a:schemeClr val="tx1"/>
        </a:solidFill>
        <a:latin typeface="+mn-lt"/>
        <a:ea typeface="+mn-ea"/>
        <a:cs typeface="+mn-cs"/>
      </a:defRPr>
    </a:lvl4pPr>
    <a:lvl5pPr marL="5618805" algn="l" defTabSz="2809403" rtl="0" eaLnBrk="1" latinLnBrk="0" hangingPunct="1">
      <a:defRPr sz="3687" kern="1200">
        <a:solidFill>
          <a:schemeClr val="tx1"/>
        </a:solidFill>
        <a:latin typeface="+mn-lt"/>
        <a:ea typeface="+mn-ea"/>
        <a:cs typeface="+mn-cs"/>
      </a:defRPr>
    </a:lvl5pPr>
    <a:lvl6pPr marL="7023506" algn="l" defTabSz="2809403" rtl="0" eaLnBrk="1" latinLnBrk="0" hangingPunct="1">
      <a:defRPr sz="3687" kern="1200">
        <a:solidFill>
          <a:schemeClr val="tx1"/>
        </a:solidFill>
        <a:latin typeface="+mn-lt"/>
        <a:ea typeface="+mn-ea"/>
        <a:cs typeface="+mn-cs"/>
      </a:defRPr>
    </a:lvl6pPr>
    <a:lvl7pPr marL="8428208" algn="l" defTabSz="2809403" rtl="0" eaLnBrk="1" latinLnBrk="0" hangingPunct="1">
      <a:defRPr sz="3687" kern="1200">
        <a:solidFill>
          <a:schemeClr val="tx1"/>
        </a:solidFill>
        <a:latin typeface="+mn-lt"/>
        <a:ea typeface="+mn-ea"/>
        <a:cs typeface="+mn-cs"/>
      </a:defRPr>
    </a:lvl7pPr>
    <a:lvl8pPr marL="9832909" algn="l" defTabSz="2809403" rtl="0" eaLnBrk="1" latinLnBrk="0" hangingPunct="1">
      <a:defRPr sz="3687" kern="1200">
        <a:solidFill>
          <a:schemeClr val="tx1"/>
        </a:solidFill>
        <a:latin typeface="+mn-lt"/>
        <a:ea typeface="+mn-ea"/>
        <a:cs typeface="+mn-cs"/>
      </a:defRPr>
    </a:lvl8pPr>
    <a:lvl9pPr marL="11237610" algn="l" defTabSz="2809403" rtl="0" eaLnBrk="1" latinLnBrk="0" hangingPunct="1">
      <a:defRPr sz="368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1</a:t>
            </a:fld>
            <a:endParaRPr lang="en-CA"/>
          </a:p>
        </p:txBody>
      </p:sp>
    </p:spTree>
    <p:extLst>
      <p:ext uri="{BB962C8B-B14F-4D97-AF65-F5344CB8AC3E}">
        <p14:creationId xmlns:p14="http://schemas.microsoft.com/office/powerpoint/2010/main" val="43045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2</a:t>
            </a:fld>
            <a:endParaRPr lang="en-CA"/>
          </a:p>
        </p:txBody>
      </p:sp>
    </p:spTree>
    <p:extLst>
      <p:ext uri="{BB962C8B-B14F-4D97-AF65-F5344CB8AC3E}">
        <p14:creationId xmlns:p14="http://schemas.microsoft.com/office/powerpoint/2010/main" val="133655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3</a:t>
            </a:fld>
            <a:endParaRPr lang="en-CA"/>
          </a:p>
        </p:txBody>
      </p:sp>
    </p:spTree>
    <p:extLst>
      <p:ext uri="{BB962C8B-B14F-4D97-AF65-F5344CB8AC3E}">
        <p14:creationId xmlns:p14="http://schemas.microsoft.com/office/powerpoint/2010/main" val="903599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4</a:t>
            </a:fld>
            <a:endParaRPr lang="en-CA"/>
          </a:p>
        </p:txBody>
      </p:sp>
    </p:spTree>
    <p:extLst>
      <p:ext uri="{BB962C8B-B14F-4D97-AF65-F5344CB8AC3E}">
        <p14:creationId xmlns:p14="http://schemas.microsoft.com/office/powerpoint/2010/main" val="21364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5</a:t>
            </a:fld>
            <a:endParaRPr lang="en-CA"/>
          </a:p>
        </p:txBody>
      </p:sp>
    </p:spTree>
    <p:extLst>
      <p:ext uri="{BB962C8B-B14F-4D97-AF65-F5344CB8AC3E}">
        <p14:creationId xmlns:p14="http://schemas.microsoft.com/office/powerpoint/2010/main" val="45547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6</a:t>
            </a:fld>
            <a:endParaRPr lang="en-CA"/>
          </a:p>
        </p:txBody>
      </p:sp>
    </p:spTree>
    <p:extLst>
      <p:ext uri="{BB962C8B-B14F-4D97-AF65-F5344CB8AC3E}">
        <p14:creationId xmlns:p14="http://schemas.microsoft.com/office/powerpoint/2010/main" val="144504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7</a:t>
            </a:fld>
            <a:endParaRPr lang="en-CA"/>
          </a:p>
        </p:txBody>
      </p:sp>
    </p:spTree>
    <p:extLst>
      <p:ext uri="{BB962C8B-B14F-4D97-AF65-F5344CB8AC3E}">
        <p14:creationId xmlns:p14="http://schemas.microsoft.com/office/powerpoint/2010/main" val="2976881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76C1EB5-F3B2-4AE6-9666-3742B4388719}" type="slidenum">
              <a:rPr lang="en-CA" smtClean="0"/>
              <a:t>8</a:t>
            </a:fld>
            <a:endParaRPr lang="en-CA"/>
          </a:p>
        </p:txBody>
      </p:sp>
    </p:spTree>
    <p:extLst>
      <p:ext uri="{BB962C8B-B14F-4D97-AF65-F5344CB8AC3E}">
        <p14:creationId xmlns:p14="http://schemas.microsoft.com/office/powerpoint/2010/main" val="53778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26009"/>
            <a:ext cx="37463413" cy="21093724"/>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4630895" y="7386706"/>
            <a:ext cx="23866136" cy="5057425"/>
          </a:xfrm>
        </p:spPr>
        <p:txBody>
          <a:bodyPr anchor="b">
            <a:noAutofit/>
          </a:bodyPr>
          <a:lstStyle>
            <a:lvl1pPr algn="r">
              <a:defRPr sz="16589">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630895" y="12444123"/>
            <a:ext cx="23866136" cy="3369664"/>
          </a:xfrm>
        </p:spPr>
        <p:txBody>
          <a:bodyPr anchor="t"/>
          <a:lstStyle>
            <a:lvl1pPr marL="0" indent="0" algn="r">
              <a:buNone/>
              <a:defRPr>
                <a:solidFill>
                  <a:schemeClr val="tx1">
                    <a:lumMod val="50000"/>
                    <a:lumOff val="50000"/>
                  </a:schemeClr>
                </a:solidFill>
              </a:defRPr>
            </a:lvl1pPr>
            <a:lvl2pPr marL="1404518" indent="0" algn="ctr">
              <a:buNone/>
              <a:defRPr>
                <a:solidFill>
                  <a:schemeClr val="tx1">
                    <a:tint val="75000"/>
                  </a:schemeClr>
                </a:solidFill>
              </a:defRPr>
            </a:lvl2pPr>
            <a:lvl3pPr marL="2809037" indent="0" algn="ctr">
              <a:buNone/>
              <a:defRPr>
                <a:solidFill>
                  <a:schemeClr val="tx1">
                    <a:tint val="75000"/>
                  </a:schemeClr>
                </a:solidFill>
              </a:defRPr>
            </a:lvl3pPr>
            <a:lvl4pPr marL="4213555" indent="0" algn="ctr">
              <a:buNone/>
              <a:defRPr>
                <a:solidFill>
                  <a:schemeClr val="tx1">
                    <a:tint val="75000"/>
                  </a:schemeClr>
                </a:solidFill>
              </a:defRPr>
            </a:lvl4pPr>
            <a:lvl5pPr marL="5618074" indent="0" algn="ctr">
              <a:buNone/>
              <a:defRPr>
                <a:solidFill>
                  <a:schemeClr val="tx1">
                    <a:tint val="75000"/>
                  </a:schemeClr>
                </a:solidFill>
              </a:defRPr>
            </a:lvl5pPr>
            <a:lvl6pPr marL="7022592" indent="0" algn="ctr">
              <a:buNone/>
              <a:defRPr>
                <a:solidFill>
                  <a:schemeClr val="tx1">
                    <a:tint val="75000"/>
                  </a:schemeClr>
                </a:solidFill>
              </a:defRPr>
            </a:lvl6pPr>
            <a:lvl7pPr marL="8427110" indent="0" algn="ctr">
              <a:buNone/>
              <a:defRPr>
                <a:solidFill>
                  <a:schemeClr val="tx1">
                    <a:tint val="75000"/>
                  </a:schemeClr>
                </a:solidFill>
              </a:defRPr>
            </a:lvl7pPr>
            <a:lvl8pPr marL="9831629" indent="0" algn="ctr">
              <a:buNone/>
              <a:defRPr>
                <a:solidFill>
                  <a:schemeClr val="tx1">
                    <a:tint val="75000"/>
                  </a:schemeClr>
                </a:solidFill>
              </a:defRPr>
            </a:lvl8pPr>
            <a:lvl9pPr marL="11236147"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439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6" y="1872686"/>
            <a:ext cx="26415725" cy="10455828"/>
          </a:xfrm>
        </p:spPr>
        <p:txBody>
          <a:bodyPr anchor="ctr">
            <a:normAutofit/>
          </a:bodyPr>
          <a:lstStyle>
            <a:lvl1pPr algn="l">
              <a:defRPr sz="1351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81306" y="13733028"/>
            <a:ext cx="26415725" cy="4825981"/>
          </a:xfrm>
        </p:spPr>
        <p:txBody>
          <a:bodyPr anchor="ctr">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7579949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1790" y="1872686"/>
            <a:ext cx="24871546" cy="9285399"/>
          </a:xfrm>
        </p:spPr>
        <p:txBody>
          <a:bodyPr anchor="ctr">
            <a:normAutofit/>
          </a:bodyPr>
          <a:lstStyle>
            <a:lvl1pPr algn="l">
              <a:defRPr sz="1351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4197853" y="11158085"/>
            <a:ext cx="22199420" cy="1170429"/>
          </a:xfrm>
        </p:spPr>
        <p:txBody>
          <a:bodyPr anchor="ctr">
            <a:noAutofit/>
          </a:bodyPr>
          <a:lstStyle>
            <a:lvl1pPr marL="0" indent="0">
              <a:buFontTx/>
              <a:buNone/>
              <a:defRPr sz="4915">
                <a:solidFill>
                  <a:schemeClr val="tx1">
                    <a:lumMod val="50000"/>
                    <a:lumOff val="50000"/>
                  </a:schemeClr>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081306" y="13733028"/>
            <a:ext cx="26415725" cy="4825981"/>
          </a:xfrm>
        </p:spPr>
        <p:txBody>
          <a:bodyPr anchor="ctr">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
        <p:nvSpPr>
          <p:cNvPr id="20" name="TextBox 19"/>
          <p:cNvSpPr txBox="1"/>
          <p:nvPr/>
        </p:nvSpPr>
        <p:spPr>
          <a:xfrm>
            <a:off x="1665051" y="2428034"/>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solidFill>
                <a:effectLst/>
                <a:latin typeface="Arial"/>
              </a:rPr>
              <a:t>“</a:t>
            </a:r>
          </a:p>
        </p:txBody>
      </p:sp>
      <p:sp>
        <p:nvSpPr>
          <p:cNvPr id="22" name="TextBox 21"/>
          <p:cNvSpPr txBox="1"/>
          <p:nvPr/>
        </p:nvSpPr>
        <p:spPr>
          <a:xfrm>
            <a:off x="27326324" y="8867473"/>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645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081306" y="5935050"/>
            <a:ext cx="26415725" cy="7973229"/>
          </a:xfrm>
        </p:spPr>
        <p:txBody>
          <a:bodyPr anchor="b">
            <a:normAutofit/>
          </a:bodyPr>
          <a:lstStyle>
            <a:lvl1pPr algn="l">
              <a:defRPr sz="1351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3604547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861790" y="1872686"/>
            <a:ext cx="24871546" cy="9285399"/>
          </a:xfrm>
        </p:spPr>
        <p:txBody>
          <a:bodyPr anchor="ctr">
            <a:normAutofit/>
          </a:bodyPr>
          <a:lstStyle>
            <a:lvl1pPr algn="l">
              <a:defRPr sz="1351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81298" y="12328514"/>
            <a:ext cx="26415728" cy="1579765"/>
          </a:xfrm>
        </p:spPr>
        <p:txBody>
          <a:bodyPr anchor="b">
            <a:noAutofit/>
          </a:bodyPr>
          <a:lstStyle>
            <a:lvl1pPr marL="0" indent="0">
              <a:buFontTx/>
              <a:buNone/>
              <a:defRPr sz="7373">
                <a:solidFill>
                  <a:schemeClr val="tx1">
                    <a:lumMod val="75000"/>
                    <a:lumOff val="25000"/>
                  </a:schemeClr>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
        <p:nvSpPr>
          <p:cNvPr id="24" name="TextBox 23"/>
          <p:cNvSpPr txBox="1"/>
          <p:nvPr/>
        </p:nvSpPr>
        <p:spPr>
          <a:xfrm>
            <a:off x="1665051" y="2428034"/>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solidFill>
                <a:effectLst/>
                <a:latin typeface="Arial"/>
              </a:rPr>
              <a:t>“</a:t>
            </a:r>
          </a:p>
        </p:txBody>
      </p:sp>
      <p:sp>
        <p:nvSpPr>
          <p:cNvPr id="25" name="TextBox 24"/>
          <p:cNvSpPr txBox="1"/>
          <p:nvPr/>
        </p:nvSpPr>
        <p:spPr>
          <a:xfrm>
            <a:off x="27326324" y="8867473"/>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0102261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107316" y="1872686"/>
            <a:ext cx="26389714" cy="9285399"/>
          </a:xfrm>
        </p:spPr>
        <p:txBody>
          <a:bodyPr anchor="ctr">
            <a:normAutofit/>
          </a:bodyPr>
          <a:lstStyle>
            <a:lvl1pPr algn="l">
              <a:defRPr sz="1351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81298" y="12328514"/>
            <a:ext cx="26415728" cy="1579765"/>
          </a:xfrm>
        </p:spPr>
        <p:txBody>
          <a:bodyPr anchor="b">
            <a:noAutofit/>
          </a:bodyPr>
          <a:lstStyle>
            <a:lvl1pPr marL="0" indent="0">
              <a:buFontTx/>
              <a:buNone/>
              <a:defRPr sz="7373">
                <a:solidFill>
                  <a:schemeClr val="accent1"/>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4549671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16984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482959" y="1872684"/>
            <a:ext cx="4009197" cy="16132409"/>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81306" y="1872686"/>
            <a:ext cx="21694334" cy="161324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318207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1059"/>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08480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81306" y="8297040"/>
            <a:ext cx="26415725" cy="5611240"/>
          </a:xfrm>
        </p:spPr>
        <p:txBody>
          <a:bodyPr anchor="b"/>
          <a:lstStyle>
            <a:lvl1pPr algn="l">
              <a:defRPr sz="12288"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81306" y="13908279"/>
            <a:ext cx="26415725" cy="2643141"/>
          </a:xfrm>
        </p:spPr>
        <p:txBody>
          <a:bodyPr anchor="t"/>
          <a:lstStyle>
            <a:lvl1pPr marL="0" indent="0" algn="l">
              <a:buNone/>
              <a:defRPr sz="6144">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6386D1-24CC-4058-9038-13AF65AE1780}" type="datetimeFigureOut">
              <a:rPr lang="en-CA" smtClean="0"/>
              <a:t>2023-10-15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3264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81304" y="6637310"/>
            <a:ext cx="12856646" cy="119216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640391" y="6637311"/>
            <a:ext cx="12856643" cy="119216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6386D1-24CC-4058-9038-13AF65AE1780}" type="datetimeFigureOut">
              <a:rPr lang="en-CA" smtClean="0"/>
              <a:t>2023-10-15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418804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076422" y="6638520"/>
            <a:ext cx="12861526" cy="1770272"/>
          </a:xfrm>
        </p:spPr>
        <p:txBody>
          <a:bodyPr anchor="b">
            <a:noAutofit/>
          </a:bodyPr>
          <a:lstStyle>
            <a:lvl1pPr marL="0" indent="0">
              <a:buNone/>
              <a:defRPr sz="7373" b="0"/>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smtClean="0"/>
              <a:t>Click to edit Master text styles</a:t>
            </a:r>
          </a:p>
        </p:txBody>
      </p:sp>
      <p:sp>
        <p:nvSpPr>
          <p:cNvPr id="4" name="Content Placeholder 3"/>
          <p:cNvSpPr>
            <a:spLocks noGrp="1"/>
          </p:cNvSpPr>
          <p:nvPr>
            <p:ph sz="half" idx="2"/>
          </p:nvPr>
        </p:nvSpPr>
        <p:spPr>
          <a:xfrm>
            <a:off x="2076422" y="8408793"/>
            <a:ext cx="12861526" cy="10150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635515" y="6638520"/>
            <a:ext cx="12861510" cy="1770272"/>
          </a:xfrm>
        </p:spPr>
        <p:txBody>
          <a:bodyPr anchor="b">
            <a:noAutofit/>
          </a:bodyPr>
          <a:lstStyle>
            <a:lvl1pPr marL="0" indent="0">
              <a:buNone/>
              <a:defRPr sz="7373" b="0"/>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smtClean="0"/>
              <a:t>Click to edit Master text styles</a:t>
            </a:r>
          </a:p>
        </p:txBody>
      </p:sp>
      <p:sp>
        <p:nvSpPr>
          <p:cNvPr id="6" name="Content Placeholder 5"/>
          <p:cNvSpPr>
            <a:spLocks noGrp="1"/>
          </p:cNvSpPr>
          <p:nvPr>
            <p:ph sz="quarter" idx="4"/>
          </p:nvPr>
        </p:nvSpPr>
        <p:spPr>
          <a:xfrm>
            <a:off x="15635519" y="8408793"/>
            <a:ext cx="12861507" cy="10150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6386D1-24CC-4058-9038-13AF65AE1780}" type="datetimeFigureOut">
              <a:rPr lang="en-CA" smtClean="0"/>
              <a:t>2023-10-15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5318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81303" y="1872686"/>
            <a:ext cx="26415725" cy="4057485"/>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6386D1-24CC-4058-9038-13AF65AE1780}" type="datetimeFigureOut">
              <a:rPr lang="en-CA" smtClean="0"/>
              <a:t>2023-10-15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69170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386D1-24CC-4058-9038-13AF65AE1780}" type="datetimeFigureOut">
              <a:rPr lang="en-CA" smtClean="0"/>
              <a:t>2023-10-15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03638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3" y="4603698"/>
            <a:ext cx="11844142" cy="3927436"/>
          </a:xfrm>
        </p:spPr>
        <p:txBody>
          <a:bodyPr anchor="b">
            <a:normAutofit/>
          </a:bodyPr>
          <a:lstStyle>
            <a:lvl1pPr>
              <a:defRPr sz="6144"/>
            </a:lvl1pPr>
          </a:lstStyle>
          <a:p>
            <a:r>
              <a:rPr lang="en-US" smtClean="0"/>
              <a:t>Click to edit Master title style</a:t>
            </a:r>
            <a:endParaRPr lang="en-US" dirty="0"/>
          </a:p>
        </p:txBody>
      </p:sp>
      <p:sp>
        <p:nvSpPr>
          <p:cNvPr id="3" name="Content Placeholder 2"/>
          <p:cNvSpPr>
            <a:spLocks noGrp="1"/>
          </p:cNvSpPr>
          <p:nvPr>
            <p:ph idx="1"/>
          </p:nvPr>
        </p:nvSpPr>
        <p:spPr>
          <a:xfrm>
            <a:off x="14627882" y="1581843"/>
            <a:ext cx="13869148" cy="169771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81303" y="8531132"/>
            <a:ext cx="11844142" cy="7939404"/>
          </a:xfrm>
        </p:spPr>
        <p:txBody>
          <a:bodyPr>
            <a:normAutofit/>
          </a:bodyPr>
          <a:lstStyle>
            <a:lvl1pPr marL="0" indent="0">
              <a:buNone/>
              <a:defRPr sz="4301"/>
            </a:lvl1pPr>
            <a:lvl2pPr marL="1404098" indent="0">
              <a:buNone/>
              <a:defRPr sz="4301"/>
            </a:lvl2pPr>
            <a:lvl3pPr marL="2808195" indent="0">
              <a:buNone/>
              <a:defRPr sz="3686"/>
            </a:lvl3pPr>
            <a:lvl4pPr marL="4212293" indent="0">
              <a:buNone/>
              <a:defRPr sz="3072"/>
            </a:lvl4pPr>
            <a:lvl5pPr marL="5616387" indent="0">
              <a:buNone/>
              <a:defRPr sz="3072"/>
            </a:lvl5pPr>
            <a:lvl6pPr marL="7020485" indent="0">
              <a:buNone/>
              <a:defRPr sz="3072"/>
            </a:lvl6pPr>
            <a:lvl7pPr marL="8424582" indent="0">
              <a:buNone/>
              <a:defRPr sz="3072"/>
            </a:lvl7pPr>
            <a:lvl8pPr marL="9828680" indent="0">
              <a:buNone/>
              <a:defRPr sz="3072"/>
            </a:lvl8pPr>
            <a:lvl9pPr marL="11232777" indent="0">
              <a:buNone/>
              <a:defRPr sz="307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6386D1-24CC-4058-9038-13AF65AE1780}" type="datetimeFigureOut">
              <a:rPr lang="en-CA" smtClean="0"/>
              <a:t>2023-10-15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73034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4" y="14747399"/>
            <a:ext cx="26415722" cy="1741014"/>
          </a:xfrm>
        </p:spPr>
        <p:txBody>
          <a:bodyPr anchor="b">
            <a:normAutofit/>
          </a:bodyPr>
          <a:lstStyle>
            <a:lvl1pPr algn="l">
              <a:defRPr sz="7373"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081303" y="1872686"/>
            <a:ext cx="26415725" cy="11814010"/>
          </a:xfrm>
        </p:spPr>
        <p:txBody>
          <a:bodyPr anchor="t">
            <a:normAutofit/>
          </a:bodyPr>
          <a:lstStyle>
            <a:lvl1pPr marL="0" indent="0" algn="ctr">
              <a:buNone/>
              <a:defRPr sz="4915"/>
            </a:lvl1pPr>
            <a:lvl2pPr marL="1404518" indent="0">
              <a:buNone/>
              <a:defRPr sz="4915"/>
            </a:lvl2pPr>
            <a:lvl3pPr marL="2809037" indent="0">
              <a:buNone/>
              <a:defRPr sz="4915"/>
            </a:lvl3pPr>
            <a:lvl4pPr marL="4213555" indent="0">
              <a:buNone/>
              <a:defRPr sz="4915"/>
            </a:lvl4pPr>
            <a:lvl5pPr marL="5618074" indent="0">
              <a:buNone/>
              <a:defRPr sz="4915"/>
            </a:lvl5pPr>
            <a:lvl6pPr marL="7022592" indent="0">
              <a:buNone/>
              <a:defRPr sz="4915"/>
            </a:lvl6pPr>
            <a:lvl7pPr marL="8427110" indent="0">
              <a:buNone/>
              <a:defRPr sz="4915"/>
            </a:lvl7pPr>
            <a:lvl8pPr marL="9831629" indent="0">
              <a:buNone/>
              <a:defRPr sz="4915"/>
            </a:lvl8pPr>
            <a:lvl9pPr marL="11236147" indent="0">
              <a:buNone/>
              <a:defRPr sz="4915"/>
            </a:lvl9pPr>
          </a:lstStyle>
          <a:p>
            <a:r>
              <a:rPr lang="en-US" smtClean="0"/>
              <a:t>Click icon to add picture</a:t>
            </a:r>
            <a:endParaRPr lang="en-US" dirty="0"/>
          </a:p>
        </p:txBody>
      </p:sp>
      <p:sp>
        <p:nvSpPr>
          <p:cNvPr id="4" name="Text Placeholder 3"/>
          <p:cNvSpPr>
            <a:spLocks noGrp="1"/>
          </p:cNvSpPr>
          <p:nvPr>
            <p:ph type="body" sz="half" idx="2"/>
          </p:nvPr>
        </p:nvSpPr>
        <p:spPr>
          <a:xfrm>
            <a:off x="2081304" y="16488413"/>
            <a:ext cx="26415722" cy="2070596"/>
          </a:xfrm>
        </p:spPr>
        <p:txBody>
          <a:bodyPr>
            <a:normAutofit/>
          </a:bodyPr>
          <a:lstStyle>
            <a:lvl1pPr marL="0" indent="0">
              <a:buNone/>
              <a:defRPr sz="3686"/>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6386D1-24CC-4058-9038-13AF65AE1780}" type="datetimeFigureOut">
              <a:rPr lang="en-CA" smtClean="0"/>
              <a:t>2023-10-15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C797BCF-0FFA-4D53-BB4E-0B204C6D97E7}" type="slidenum">
              <a:rPr lang="en-CA" smtClean="0"/>
              <a:t>‹#›</a:t>
            </a:fld>
            <a:endParaRPr lang="en-CA"/>
          </a:p>
        </p:txBody>
      </p:sp>
    </p:spTree>
    <p:extLst>
      <p:ext uri="{BB962C8B-B14F-4D97-AF65-F5344CB8AC3E}">
        <p14:creationId xmlns:p14="http://schemas.microsoft.com/office/powerpoint/2010/main" val="22104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hyperlink" Target="http://www.eposterboards.com/eposterupload/"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s://www.youtube.com/playlist?list=PLBz4JvE0AKmweXsMNGeyRXgWgN_lj_b5L"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26009"/>
            <a:ext cx="37463413" cy="21093724"/>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081303" y="1872686"/>
            <a:ext cx="26415725" cy="405748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1303" y="6637311"/>
            <a:ext cx="26415725" cy="119216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139837" y="18559010"/>
            <a:ext cx="2802194" cy="1121661"/>
          </a:xfrm>
          <a:prstGeom prst="rect">
            <a:avLst/>
          </a:prstGeom>
        </p:spPr>
        <p:txBody>
          <a:bodyPr vert="horz" lIns="91440" tIns="45720" rIns="91440" bIns="45720" rtlCol="0" anchor="ctr"/>
          <a:lstStyle>
            <a:lvl1pPr algn="r">
              <a:defRPr sz="2765">
                <a:solidFill>
                  <a:schemeClr val="tx1">
                    <a:tint val="75000"/>
                  </a:schemeClr>
                </a:solidFill>
              </a:defRPr>
            </a:lvl1pPr>
          </a:lstStyle>
          <a:p>
            <a:fld id="{2D6386D1-24CC-4058-9038-13AF65AE1780}" type="datetimeFigureOut">
              <a:rPr lang="en-CA" smtClean="0"/>
              <a:t>2023-10-15</a:t>
            </a:fld>
            <a:endParaRPr lang="en-CA"/>
          </a:p>
        </p:txBody>
      </p:sp>
      <p:sp>
        <p:nvSpPr>
          <p:cNvPr id="5" name="Footer Placeholder 4"/>
          <p:cNvSpPr>
            <a:spLocks noGrp="1"/>
          </p:cNvSpPr>
          <p:nvPr>
            <p:ph type="ftr" sz="quarter" idx="3"/>
          </p:nvPr>
        </p:nvSpPr>
        <p:spPr>
          <a:xfrm>
            <a:off x="2081303" y="18559010"/>
            <a:ext cx="19351217" cy="1121661"/>
          </a:xfrm>
          <a:prstGeom prst="rect">
            <a:avLst/>
          </a:prstGeom>
        </p:spPr>
        <p:txBody>
          <a:bodyPr vert="horz" lIns="91440" tIns="45720" rIns="91440" bIns="45720" rtlCol="0" anchor="ctr"/>
          <a:lstStyle>
            <a:lvl1pPr algn="l">
              <a:defRPr sz="2765">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26397275" y="18559010"/>
            <a:ext cx="2099755" cy="1121661"/>
          </a:xfrm>
          <a:prstGeom prst="rect">
            <a:avLst/>
          </a:prstGeom>
        </p:spPr>
        <p:txBody>
          <a:bodyPr vert="horz" lIns="91440" tIns="45720" rIns="91440" bIns="45720" rtlCol="0" anchor="ctr"/>
          <a:lstStyle>
            <a:lvl1pPr algn="r">
              <a:defRPr sz="2765">
                <a:solidFill>
                  <a:schemeClr val="accent1"/>
                </a:solidFill>
              </a:defRPr>
            </a:lvl1pPr>
          </a:lstStyle>
          <a:p>
            <a:fld id="{AC797BCF-0FFA-4D53-BB4E-0B204C6D97E7}" type="slidenum">
              <a:rPr lang="en-CA" smtClean="0"/>
              <a:t>‹#›</a:t>
            </a:fld>
            <a:endParaRPr lang="en-CA"/>
          </a:p>
        </p:txBody>
      </p:sp>
      <p:grpSp>
        <p:nvGrpSpPr>
          <p:cNvPr id="18" name="Shape 29"/>
          <p:cNvGrpSpPr/>
          <p:nvPr userDrawn="1"/>
        </p:nvGrpSpPr>
        <p:grpSpPr>
          <a:xfrm>
            <a:off x="37690262" y="-35559"/>
            <a:ext cx="9441535" cy="21103016"/>
            <a:chOff x="44157837" y="-55065"/>
            <a:chExt cx="11062138" cy="32973464"/>
          </a:xfrm>
        </p:grpSpPr>
        <p:sp>
          <p:nvSpPr>
            <p:cNvPr id="19" name="Shape 30"/>
            <p:cNvSpPr/>
            <p:nvPr/>
          </p:nvSpPr>
          <p:spPr>
            <a:xfrm>
              <a:off x="44157837" y="-55065"/>
              <a:ext cx="11062138" cy="32973464"/>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 (cont.)</a:t>
              </a:r>
            </a:p>
            <a:p>
              <a:pPr marL="0" marR="0" lvl="0" indent="0" algn="ctr" rtl="0">
                <a:spcBef>
                  <a:spcPts val="0"/>
                </a:spcBef>
                <a:spcAft>
                  <a:spcPts val="0"/>
                </a:spcAft>
                <a:buNone/>
              </a:pPr>
              <a:endParaRPr sz="28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change the template color theme</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easily change the color theme of your poster by going to the THEMES menu, select from THEME OPTIONS, and choose the color theme of your choice. You can also customize your own color theme.</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manually change the color of your background by going to FORMAT, click on THEME COLORS, or SLIDE BACKGROUND</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Text</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The template comes with a number of pre-formatted placeholders for headers and text blocks. You can add more blocks by copying and pasting the existing ones or by adding a text box from the HOME menu. </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 </a:t>
              </a:r>
              <a:r>
                <a:rPr lang="en-US" sz="2500" b="1" i="0" u="none" strike="noStrike" cap="none" dirty="0">
                  <a:solidFill>
                    <a:srgbClr val="FFC000"/>
                  </a:solidFill>
                  <a:latin typeface="Arial"/>
                  <a:ea typeface="Arial"/>
                  <a:cs typeface="Arial"/>
                  <a:sym typeface="Arial"/>
                </a:rPr>
                <a:t>Text size</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Adjust the size of your text based on how much content you have to present. The default template text offers a good starting point. The text should not be less than 28 points.</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Tables</a:t>
              </a:r>
            </a:p>
            <a:p>
              <a:pPr marL="1358900" marR="0" lvl="1" indent="-1270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To add a table from scratch go to the INSERT menu and </a:t>
              </a:r>
              <a:br>
                <a:rPr lang="en-US" sz="1900" b="0" i="0" u="none" strike="noStrike" cap="none" dirty="0">
                  <a:solidFill>
                    <a:srgbClr val="BFBFBF"/>
                  </a:solidFill>
                  <a:latin typeface="Arial"/>
                  <a:ea typeface="Arial"/>
                  <a:cs typeface="Arial"/>
                  <a:sym typeface="Arial"/>
                </a:rPr>
              </a:br>
              <a:r>
                <a:rPr lang="en-US" sz="1900" b="0" i="0" u="none" strike="noStrike" cap="none" dirty="0">
                  <a:solidFill>
                    <a:srgbClr val="BFBFBF"/>
                  </a:solidFill>
                  <a:latin typeface="Arial"/>
                  <a:ea typeface="Arial"/>
                  <a:cs typeface="Arial"/>
                  <a:sym typeface="Arial"/>
                </a:rPr>
                <a:t>click on TABLE. A drop-down box will help you select rows and columns. </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copy and a paste a table from Word or another PowerPoint document. A pasted table may need to be re-formatted by RIGHT-CLICK &gt; FORMAT SHAPE, TEXT BOX, Margins.. If you are adding a table from excel,</a:t>
              </a:r>
              <a:r>
                <a:rPr lang="en-US" sz="1900" b="0" i="0" u="none" strike="noStrike" cap="none" baseline="0" dirty="0">
                  <a:solidFill>
                    <a:srgbClr val="BFBFBF"/>
                  </a:solidFill>
                  <a:latin typeface="Arial"/>
                  <a:ea typeface="Arial"/>
                  <a:cs typeface="Arial"/>
                  <a:sym typeface="Arial"/>
                </a:rPr>
                <a:t> always insert as an image.</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Graphs / Charts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will have to convert your graphs/charts/formulas/equations</a:t>
              </a:r>
              <a:r>
                <a:rPr lang="en-US" sz="1900" b="0" i="0" u="none" strike="noStrike" cap="none" baseline="0" dirty="0">
                  <a:solidFill>
                    <a:srgbClr val="BFBFBF"/>
                  </a:solidFill>
                  <a:latin typeface="Arial"/>
                  <a:ea typeface="Arial"/>
                  <a:cs typeface="Arial"/>
                  <a:sym typeface="Arial"/>
                </a:rPr>
                <a:t> into images such as a .png file and insert them into your presentation.  This will help maintain the values as different operating systems can distort your work.</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Save your work</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Save your template as a </a:t>
              </a:r>
              <a:r>
                <a:rPr lang="en-US" sz="1900" b="0" i="0" u="none" strike="noStrike" cap="none" baseline="0" dirty="0">
                  <a:solidFill>
                    <a:srgbClr val="BFBFBF"/>
                  </a:solidFill>
                  <a:latin typeface="Arial"/>
                  <a:ea typeface="Arial"/>
                  <a:cs typeface="Arial"/>
                  <a:sym typeface="Arial"/>
                </a:rPr>
                <a:t> </a:t>
              </a:r>
              <a:r>
                <a:rPr lang="en-US" sz="1900" b="0" i="0" u="none" strike="noStrike" cap="none" baseline="0" dirty="0" err="1">
                  <a:solidFill>
                    <a:srgbClr val="BFBFBF"/>
                  </a:solidFill>
                  <a:latin typeface="Arial"/>
                  <a:ea typeface="Arial"/>
                  <a:cs typeface="Arial"/>
                  <a:sym typeface="Arial"/>
                </a:rPr>
                <a:t>lastname.firstname</a:t>
              </a:r>
              <a:r>
                <a:rPr lang="en-US" sz="1900" b="0" i="0" u="none" strike="noStrike" cap="none" baseline="0" dirty="0">
                  <a:solidFill>
                    <a:srgbClr val="BFBFBF"/>
                  </a:solidFill>
                  <a:latin typeface="Arial"/>
                  <a:ea typeface="Arial"/>
                  <a:cs typeface="Arial"/>
                  <a:sym typeface="Arial"/>
                </a:rPr>
                <a:t> and as a .</a:t>
              </a:r>
              <a:r>
                <a:rPr lang="en-US" sz="1900" b="0" i="0" u="none" strike="noStrike" cap="none" baseline="0" dirty="0" err="1">
                  <a:solidFill>
                    <a:srgbClr val="BFBFBF"/>
                  </a:solidFill>
                  <a:latin typeface="Arial"/>
                  <a:ea typeface="Arial"/>
                  <a:cs typeface="Arial"/>
                  <a:sym typeface="Arial"/>
                </a:rPr>
                <a:t>pptx</a:t>
              </a:r>
              <a:r>
                <a:rPr lang="en-US" sz="1900" b="0" i="0" u="none" strike="noStrike" cap="none" baseline="0" dirty="0">
                  <a:solidFill>
                    <a:srgbClr val="BFBFBF"/>
                  </a:solidFill>
                  <a:latin typeface="Arial"/>
                  <a:ea typeface="Arial"/>
                  <a:cs typeface="Arial"/>
                  <a:sym typeface="Arial"/>
                </a:rPr>
                <a:t> file.</a:t>
              </a:r>
              <a:endParaRPr lang="en-US" sz="1900" b="0" i="0" u="none" strike="noStrike" cap="none" dirty="0">
                <a:solidFill>
                  <a:srgbClr val="BFBFBF"/>
                </a:solidFill>
                <a:latin typeface="Arial"/>
                <a:ea typeface="Arial"/>
                <a:cs typeface="Arial"/>
                <a:sym typeface="Arial"/>
              </a:endParaRPr>
            </a:p>
          </p:txBody>
        </p:sp>
        <p:pic>
          <p:nvPicPr>
            <p:cNvPr id="30" name="Shape 31"/>
            <p:cNvPicPr preferRelativeResize="0"/>
            <p:nvPr/>
          </p:nvPicPr>
          <p:blipFill rotWithShape="1">
            <a:blip r:embed="rId18">
              <a:alphaModFix/>
            </a:blip>
            <a:srcRect/>
            <a:stretch/>
          </p:blipFill>
          <p:spPr>
            <a:xfrm>
              <a:off x="46915678" y="4126940"/>
              <a:ext cx="5586150" cy="2063772"/>
            </a:xfrm>
            <a:prstGeom prst="rect">
              <a:avLst/>
            </a:prstGeom>
            <a:noFill/>
            <a:ln>
              <a:noFill/>
            </a:ln>
          </p:spPr>
        </p:pic>
        <p:pic>
          <p:nvPicPr>
            <p:cNvPr id="31" name="Shape 33"/>
            <p:cNvPicPr preferRelativeResize="0"/>
            <p:nvPr/>
          </p:nvPicPr>
          <p:blipFill rotWithShape="1">
            <a:blip r:embed="rId19">
              <a:alphaModFix/>
            </a:blip>
            <a:srcRect/>
            <a:stretch/>
          </p:blipFill>
          <p:spPr>
            <a:xfrm>
              <a:off x="44461657" y="14000842"/>
              <a:ext cx="1482266" cy="992161"/>
            </a:xfrm>
            <a:prstGeom prst="rect">
              <a:avLst/>
            </a:prstGeom>
            <a:noFill/>
            <a:ln>
              <a:noFill/>
            </a:ln>
          </p:spPr>
        </p:pic>
        <p:sp>
          <p:nvSpPr>
            <p:cNvPr id="32" name="Shape 38"/>
            <p:cNvSpPr txBox="1"/>
            <p:nvPr/>
          </p:nvSpPr>
          <p:spPr>
            <a:xfrm>
              <a:off x="48310849" y="31518246"/>
              <a:ext cx="6870973" cy="1400153"/>
            </a:xfrm>
            <a:prstGeom prst="rect">
              <a:avLst/>
            </a:prstGeom>
            <a:noFill/>
            <a:ln>
              <a:noFill/>
            </a:ln>
          </p:spPr>
          <p:txBody>
            <a:bodyPr lIns="51100" tIns="25550" rIns="51100" bIns="25550" anchor="t" anchorCtr="0">
              <a:noAutofit/>
            </a:bodyPr>
            <a:lstStyle/>
            <a:p>
              <a:pPr marL="0" marR="0" lvl="0" indent="0" algn="r" rtl="0">
                <a:lnSpc>
                  <a:spcPct val="92857"/>
                </a:lnSpc>
                <a:spcBef>
                  <a:spcPts val="0"/>
                </a:spcBef>
                <a:spcAft>
                  <a:spcPts val="0"/>
                </a:spcAft>
                <a:buSzPct val="25000"/>
                <a:buNone/>
              </a:pPr>
              <a:r>
                <a:rPr lang="en-US" sz="2200" b="0" i="0" u="none" strike="noStrike" cap="none" dirty="0">
                  <a:solidFill>
                    <a:schemeClr val="lt1"/>
                  </a:solidFill>
                  <a:latin typeface="Arial"/>
                  <a:ea typeface="Trebuchet MS"/>
                  <a:cs typeface="Arial"/>
                  <a:sym typeface="Trebuchet MS"/>
                </a:rPr>
                <a:t>This is an ePosterBoards</a:t>
              </a:r>
              <a:r>
                <a:rPr lang="en-US" sz="2200" b="0" i="0" u="none" strike="noStrike" cap="none" baseline="0" dirty="0">
                  <a:solidFill>
                    <a:schemeClr val="lt1"/>
                  </a:solidFill>
                  <a:latin typeface="Arial"/>
                  <a:ea typeface="Trebuchet MS"/>
                  <a:cs typeface="Arial"/>
                  <a:sym typeface="Trebuchet MS"/>
                </a:rPr>
                <a:t> template</a:t>
              </a:r>
              <a:endParaRPr lang="en-US" sz="1900" b="0" i="0" u="none" strike="noStrike" cap="none" dirty="0">
                <a:solidFill>
                  <a:schemeClr val="lt1"/>
                </a:solidFill>
                <a:latin typeface="Arial"/>
                <a:ea typeface="Trebuchet MS"/>
                <a:cs typeface="Arial"/>
                <a:sym typeface="Trebuchet MS"/>
              </a:endParaRPr>
            </a:p>
            <a:p>
              <a:pPr marL="0" marR="0" lvl="0" indent="0" algn="r" rtl="0">
                <a:lnSpc>
                  <a:spcPct val="108333"/>
                </a:lnSpc>
                <a:spcBef>
                  <a:spcPts val="0"/>
                </a:spcBef>
                <a:spcAft>
                  <a:spcPts val="0"/>
                </a:spcAft>
                <a:buSzPct val="25000"/>
                <a:buNone/>
              </a:pPr>
              <a:r>
                <a:rPr lang="en-US" sz="1900" b="0" i="0" u="none" strike="noStrike" cap="none" dirty="0">
                  <a:solidFill>
                    <a:schemeClr val="lt1"/>
                  </a:solidFill>
                  <a:latin typeface="Arial"/>
                  <a:ea typeface="Trebuchet MS"/>
                  <a:cs typeface="Arial"/>
                  <a:sym typeface="Trebuchet MS"/>
                </a:rPr>
                <a:t>   </a:t>
              </a:r>
              <a:r>
                <a:rPr lang="en-US" sz="1900" b="0" i="0" u="none" strike="noStrike" cap="none" dirty="0" err="1">
                  <a:solidFill>
                    <a:schemeClr val="lt1"/>
                  </a:solidFill>
                  <a:latin typeface="Arial"/>
                  <a:ea typeface="Trebuchet MS"/>
                  <a:cs typeface="Arial"/>
                  <a:sym typeface="Trebuchet MS"/>
                </a:rPr>
                <a:t>www.eposterboards.com</a:t>
              </a:r>
              <a:endParaRPr lang="en-US" sz="1900" b="1" i="0" u="none" strike="noStrike" cap="none" dirty="0">
                <a:solidFill>
                  <a:srgbClr val="FFFF00"/>
                </a:solidFill>
                <a:latin typeface="Arial"/>
                <a:ea typeface="Trebuchet MS"/>
                <a:cs typeface="Arial"/>
                <a:sym typeface="Trebuchet MS"/>
              </a:endParaRPr>
            </a:p>
          </p:txBody>
        </p:sp>
      </p:grpSp>
      <p:grpSp>
        <p:nvGrpSpPr>
          <p:cNvPr id="33" name="Shape 39"/>
          <p:cNvGrpSpPr/>
          <p:nvPr userDrawn="1"/>
        </p:nvGrpSpPr>
        <p:grpSpPr>
          <a:xfrm>
            <a:off x="-9580742" y="0"/>
            <a:ext cx="9404602" cy="21067776"/>
            <a:chOff x="-11225189" y="0"/>
            <a:chExt cx="11018866" cy="32918400"/>
          </a:xfrm>
        </p:grpSpPr>
        <p:sp>
          <p:nvSpPr>
            <p:cNvPr id="34" name="Shape 40"/>
            <p:cNvSpPr/>
            <p:nvPr/>
          </p:nvSpPr>
          <p:spPr>
            <a:xfrm>
              <a:off x="-11215664" y="0"/>
              <a:ext cx="11009341" cy="32918400"/>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2500" b="1" i="0" u="none" strike="noStrike" cap="none" dirty="0">
                  <a:solidFill>
                    <a:srgbClr val="FF0000"/>
                  </a:solidFill>
                  <a:latin typeface="Arial"/>
                  <a:ea typeface="Arial"/>
                  <a:cs typeface="Arial"/>
                  <a:sym typeface="Arial"/>
                </a:rPr>
                <a:t>(—THIS SIDEBAR DOES NOT SHOW—)</a:t>
              </a: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DESIGN GUIDE</a:t>
              </a:r>
            </a:p>
            <a:p>
              <a:pPr marL="0" marR="0" lvl="0" indent="0" algn="ctr" rtl="0">
                <a:spcBef>
                  <a:spcPts val="0"/>
                </a:spcBef>
                <a:spcAft>
                  <a:spcPts val="0"/>
                </a:spcAft>
                <a:buNone/>
              </a:pPr>
              <a:endParaRPr sz="2200" b="1"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This PowerPoint 2011 template produces a 40.97 inches by 23.04 inches presentation poster. You can use it to create your research poster and save valuable time placing titles, subtitles, text, and graphics. </a:t>
              </a:r>
            </a:p>
            <a:p>
              <a:pPr marL="0" marR="0" lvl="0" indent="0" algn="l" rtl="0">
                <a:spcBef>
                  <a:spcPts val="0"/>
                </a:spcBef>
                <a:spcAft>
                  <a:spcPts val="0"/>
                </a:spcAft>
                <a:buNone/>
              </a:pP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We provide a series of YouTube tutorials that will guide you through the poster design process and answer your poster production questions. To view our template tutorials, go online to </a:t>
              </a:r>
              <a:r>
                <a:rPr lang="en-US" sz="2200" b="0" i="0" u="none" strike="noStrike" cap="none" dirty="0">
                  <a:solidFill>
                    <a:srgbClr val="FFFFFF"/>
                  </a:solidFill>
                  <a:latin typeface="Arial"/>
                  <a:ea typeface="Arial"/>
                  <a:cs typeface="Arial"/>
                  <a:sym typeface="Arial"/>
                  <a:hlinkClick r:id="rId20"/>
                </a:rPr>
                <a:t>https://www.youtube.com/playlist?list=PLBz4JvE0AKmweXsMNGeyRXgWgN_lj_b5L</a:t>
              </a: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If you are uploading ahead of time,</a:t>
              </a:r>
              <a:r>
                <a:rPr lang="en-US" sz="2200" b="0" i="0" u="none" strike="noStrike" cap="none" baseline="0" dirty="0">
                  <a:solidFill>
                    <a:schemeClr val="lt1"/>
                  </a:solidFill>
                  <a:latin typeface="Arial"/>
                  <a:ea typeface="Arial"/>
                  <a:cs typeface="Arial"/>
                  <a:sym typeface="Arial"/>
                </a:rPr>
                <a:t> please go to our website: </a:t>
              </a:r>
              <a:r>
                <a:rPr lang="en-US" sz="2200" b="0" i="0" u="none" strike="noStrike" cap="none" dirty="0">
                  <a:solidFill>
                    <a:schemeClr val="lt1"/>
                  </a:solidFill>
                  <a:latin typeface="Arial"/>
                  <a:ea typeface="Arial"/>
                  <a:cs typeface="Arial"/>
                  <a:sym typeface="Arial"/>
                </a:rPr>
                <a:t/>
              </a:r>
              <a:br>
                <a:rPr lang="en-US" sz="2200" b="0" i="0" u="none" strike="noStrike" cap="none" dirty="0">
                  <a:solidFill>
                    <a:schemeClr val="lt1"/>
                  </a:solidFill>
                  <a:latin typeface="Arial"/>
                  <a:ea typeface="Arial"/>
                  <a:cs typeface="Arial"/>
                  <a:sym typeface="Arial"/>
                </a:rPr>
              </a:br>
              <a:r>
                <a:rPr lang="en-US" sz="2200" b="0" i="0" u="none" strike="noStrike" cap="none" dirty="0">
                  <a:solidFill>
                    <a:schemeClr val="lt1"/>
                  </a:solidFill>
                  <a:latin typeface="Arial"/>
                  <a:ea typeface="Arial"/>
                  <a:cs typeface="Arial"/>
                  <a:sym typeface="Arial"/>
                  <a:hlinkClick r:id="rId21"/>
                </a:rPr>
                <a:t>http://www.eposterboards.com/eposterupload/</a:t>
              </a: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Need assistance? Call us at </a:t>
              </a:r>
              <a:r>
                <a:rPr lang="en-US" sz="2200" b="0" i="0" u="none" strike="noStrike" cap="none" dirty="0">
                  <a:solidFill>
                    <a:srgbClr val="FFC000"/>
                  </a:solidFill>
                  <a:latin typeface="Arial"/>
                  <a:ea typeface="Arial"/>
                  <a:cs typeface="Arial"/>
                  <a:sym typeface="Arial"/>
                </a:rPr>
                <a:t>617-588-3508 option 2</a:t>
              </a:r>
            </a:p>
            <a:p>
              <a:pPr marL="0" marR="0" lvl="0" indent="0" algn="l" rtl="0">
                <a:spcBef>
                  <a:spcPts val="0"/>
                </a:spcBef>
                <a:spcAft>
                  <a:spcPts val="0"/>
                </a:spcAft>
                <a:buNone/>
              </a:pPr>
              <a:endParaRPr sz="2800" b="1" i="0" u="none" strike="noStrike" cap="none" dirty="0">
                <a:solidFill>
                  <a:srgbClr val="FFFF00"/>
                </a:solidFill>
                <a:latin typeface="Arial"/>
                <a:ea typeface="Arial"/>
                <a:cs typeface="Arial"/>
                <a:sym typeface="Arial"/>
              </a:endParaRPr>
            </a:p>
            <a:p>
              <a:pPr marL="0" marR="0" lvl="0" indent="0" algn="ctr" rtl="0">
                <a:spcBef>
                  <a:spcPts val="0"/>
                </a:spcBef>
                <a:spcAft>
                  <a:spcPts val="0"/>
                </a:spcAft>
                <a:buNone/>
              </a:pPr>
              <a:endParaRPr sz="19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a:t>
              </a:r>
            </a:p>
            <a:p>
              <a:pPr marL="0" marR="0" lvl="0" indent="0" algn="ctr" rtl="0">
                <a:spcBef>
                  <a:spcPts val="0"/>
                </a:spcBef>
                <a:spcAft>
                  <a:spcPts val="0"/>
                </a:spcAft>
                <a:buNone/>
              </a:pPr>
              <a:endParaRPr sz="2500" b="1" i="0" u="none" strike="noStrike" cap="none" dirty="0">
                <a:solidFill>
                  <a:schemeClr val="lt1"/>
                </a:solidFill>
                <a:latin typeface="Arial"/>
                <a:ea typeface="Arial"/>
                <a:cs typeface="Arial"/>
                <a:sym typeface="Arial"/>
              </a:endParaRPr>
            </a:p>
            <a:p>
              <a:pPr marL="0" marR="0" lvl="0" indent="0" algn="l" rtl="0">
                <a:spcBef>
                  <a:spcPts val="0"/>
                </a:spcBef>
                <a:spcAft>
                  <a:spcPts val="0"/>
                </a:spcAft>
                <a:buNone/>
              </a:pPr>
              <a:endParaRPr sz="2200" b="0"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Title, Authors, and Affiliations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The font size of your title should be bigger than your name(s) and institution name(s). The smallest font size should be 28 points.</a:t>
              </a:r>
            </a:p>
            <a:p>
              <a:pPr marL="0" marR="0" lvl="0" indent="0" algn="l" rtl="0">
                <a:spcBef>
                  <a:spcPts val="0"/>
                </a:spcBef>
                <a:spcAft>
                  <a:spcPts val="0"/>
                </a:spcAft>
                <a:buSzPct val="25000"/>
                <a:buNone/>
              </a:pPr>
              <a:r>
                <a:rPr lang="en-US" sz="2200" b="1" i="0" u="none" strike="noStrike" cap="none" dirty="0">
                  <a:solidFill>
                    <a:schemeClr val="lt1"/>
                  </a:solidFill>
                  <a:latin typeface="Arial"/>
                  <a:ea typeface="Arial"/>
                  <a:cs typeface="Arial"/>
                  <a:sym typeface="Arial"/>
                </a:rPr>
                <a:t/>
              </a:r>
              <a:br>
                <a:rPr lang="en-US" sz="2200" b="1" i="0" u="none" strike="noStrike" cap="none" dirty="0">
                  <a:solidFill>
                    <a:schemeClr val="lt1"/>
                  </a:solidFill>
                  <a:latin typeface="Arial"/>
                  <a:ea typeface="Arial"/>
                  <a:cs typeface="Arial"/>
                  <a:sym typeface="Arial"/>
                </a:rPr>
              </a:br>
              <a:endParaRPr lang="en-US" sz="22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Adding Logos / Seals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If there</a:t>
              </a:r>
              <a:r>
                <a:rPr lang="en-US" sz="1900" b="0" i="0" u="none" strike="noStrike" cap="none" baseline="0" dirty="0">
                  <a:solidFill>
                    <a:srgbClr val="BFBFBF"/>
                  </a:solidFill>
                  <a:latin typeface="Arial"/>
                  <a:ea typeface="Arial"/>
                  <a:cs typeface="Arial"/>
                  <a:sym typeface="Arial"/>
                </a:rPr>
                <a:t> is a conference website,  you can pull logos from there.  Please keep in mind that we will be adding navigational buttons or a kiosk menu button on the right side of each slide.  Please make the appropriate space for that.</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Photographs / Graphics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p:txBody>
        </p:sp>
        <p:cxnSp>
          <p:nvCxnSpPr>
            <p:cNvPr id="35" name="Shape 41"/>
            <p:cNvCxnSpPr/>
            <p:nvPr/>
          </p:nvCxnSpPr>
          <p:spPr>
            <a:xfrm>
              <a:off x="-11225189" y="9929895"/>
              <a:ext cx="10999814" cy="3173"/>
            </a:xfrm>
            <a:prstGeom prst="straightConnector1">
              <a:avLst/>
            </a:prstGeom>
            <a:noFill/>
            <a:ln w="12700" cap="rnd" cmpd="sng">
              <a:solidFill>
                <a:srgbClr val="FFC000"/>
              </a:solidFill>
              <a:prstDash val="solid"/>
              <a:round/>
              <a:headEnd type="none" w="med" len="med"/>
              <a:tailEnd type="none" w="med" len="med"/>
            </a:ln>
          </p:spPr>
        </p:cxnSp>
        <p:pic>
          <p:nvPicPr>
            <p:cNvPr id="36" name="Shape 43"/>
            <p:cNvPicPr preferRelativeResize="0"/>
            <p:nvPr/>
          </p:nvPicPr>
          <p:blipFill rotWithShape="1">
            <a:blip r:embed="rId22">
              <a:alphaModFix/>
            </a:blip>
            <a:srcRect/>
            <a:stretch/>
          </p:blipFill>
          <p:spPr>
            <a:xfrm>
              <a:off x="-10331510" y="16890955"/>
              <a:ext cx="8658652" cy="1476161"/>
            </a:xfrm>
            <a:prstGeom prst="rect">
              <a:avLst/>
            </a:prstGeom>
            <a:noFill/>
            <a:ln>
              <a:noFill/>
            </a:ln>
          </p:spPr>
        </p:pic>
        <p:grpSp>
          <p:nvGrpSpPr>
            <p:cNvPr id="37" name="Shape 44"/>
            <p:cNvGrpSpPr/>
            <p:nvPr/>
          </p:nvGrpSpPr>
          <p:grpSpPr>
            <a:xfrm>
              <a:off x="-5922006" y="26846778"/>
              <a:ext cx="3928726" cy="2045781"/>
              <a:chOff x="-2708583" y="12535487"/>
              <a:chExt cx="1810574" cy="939918"/>
            </a:xfrm>
          </p:grpSpPr>
          <p:grpSp>
            <p:nvGrpSpPr>
              <p:cNvPr id="38" name="Shape 45"/>
              <p:cNvGrpSpPr/>
              <p:nvPr/>
            </p:nvGrpSpPr>
            <p:grpSpPr>
              <a:xfrm>
                <a:off x="-2708583" y="12535487"/>
                <a:ext cx="651154" cy="939877"/>
                <a:chOff x="-3865203" y="13230561"/>
                <a:chExt cx="812691" cy="1346841"/>
              </a:xfrm>
            </p:grpSpPr>
            <p:pic>
              <p:nvPicPr>
                <p:cNvPr id="42" name="Shape 46"/>
                <p:cNvPicPr preferRelativeResize="0"/>
                <p:nvPr/>
              </p:nvPicPr>
              <p:blipFill rotWithShape="1">
                <a:blip r:embed="rId23">
                  <a:alphaModFix/>
                </a:blip>
                <a:srcRect/>
                <a:stretch/>
              </p:blipFill>
              <p:spPr>
                <a:xfrm>
                  <a:off x="-3821313" y="13230561"/>
                  <a:ext cx="768801" cy="1090856"/>
                </a:xfrm>
                <a:prstGeom prst="rect">
                  <a:avLst/>
                </a:prstGeom>
                <a:noFill/>
                <a:ln>
                  <a:noFill/>
                </a:ln>
              </p:spPr>
            </p:pic>
            <p:sp>
              <p:nvSpPr>
                <p:cNvPr id="43" name="Shape 47"/>
                <p:cNvSpPr txBox="1"/>
                <p:nvPr/>
              </p:nvSpPr>
              <p:spPr>
                <a:xfrm>
                  <a:off x="-3865203" y="14294160"/>
                  <a:ext cx="777053" cy="283242"/>
                </a:xfrm>
                <a:prstGeom prst="rect">
                  <a:avLst/>
                </a:prstGeom>
                <a:solidFill>
                  <a:schemeClr val="accent1"/>
                </a:solidFill>
                <a:ln>
                  <a:noFill/>
                </a:ln>
              </p:spPr>
              <p:txBody>
                <a:bodyPr lIns="71525" tIns="71525" rIns="71525" bIns="71525" anchor="t" anchorCtr="0">
                  <a:noAutofit/>
                </a:bodyPr>
                <a:lstStyle/>
                <a:p>
                  <a:pPr marL="0" marR="0" lvl="0" indent="0" algn="ctr" rtl="0">
                    <a:spcBef>
                      <a:spcPts val="0"/>
                    </a:spcBef>
                    <a:spcAft>
                      <a:spcPts val="0"/>
                    </a:spcAft>
                    <a:buSzPct val="25000"/>
                    <a:buNone/>
                  </a:pPr>
                  <a:r>
                    <a:rPr lang="en-US" sz="1300" b="1" i="0" u="none" strike="noStrike" cap="none" dirty="0">
                      <a:solidFill>
                        <a:schemeClr val="dk1"/>
                      </a:solidFill>
                      <a:latin typeface="Trebuchet MS"/>
                      <a:ea typeface="Trebuchet MS"/>
                      <a:cs typeface="Trebuchet MS"/>
                      <a:sym typeface="Trebuchet MS"/>
                    </a:rPr>
                    <a:t>ORIGINAL</a:t>
                  </a:r>
                </a:p>
              </p:txBody>
            </p:sp>
          </p:grpSp>
          <p:grpSp>
            <p:nvGrpSpPr>
              <p:cNvPr id="39" name="Shape 48"/>
              <p:cNvGrpSpPr/>
              <p:nvPr/>
            </p:nvGrpSpPr>
            <p:grpSpPr>
              <a:xfrm>
                <a:off x="-1957953" y="12535529"/>
                <a:ext cx="1059944" cy="939876"/>
                <a:chOff x="-2818389" y="13226580"/>
                <a:chExt cx="1456597" cy="1291593"/>
              </a:xfrm>
            </p:grpSpPr>
            <p:pic>
              <p:nvPicPr>
                <p:cNvPr id="40" name="Shape 49"/>
                <p:cNvPicPr preferRelativeResize="0"/>
                <p:nvPr/>
              </p:nvPicPr>
              <p:blipFill rotWithShape="1">
                <a:blip r:embed="rId23">
                  <a:alphaModFix/>
                </a:blip>
                <a:srcRect/>
                <a:stretch/>
              </p:blipFill>
              <p:spPr>
                <a:xfrm>
                  <a:off x="-2782071" y="13226580"/>
                  <a:ext cx="1420279" cy="1029693"/>
                </a:xfrm>
                <a:prstGeom prst="rect">
                  <a:avLst/>
                </a:prstGeom>
                <a:noFill/>
                <a:ln>
                  <a:noFill/>
                </a:ln>
              </p:spPr>
            </p:pic>
            <p:sp>
              <p:nvSpPr>
                <p:cNvPr id="41" name="Shape 50"/>
                <p:cNvSpPr txBox="1"/>
                <p:nvPr/>
              </p:nvSpPr>
              <p:spPr>
                <a:xfrm>
                  <a:off x="-2818389" y="14265592"/>
                  <a:ext cx="1419613" cy="252581"/>
                </a:xfrm>
                <a:prstGeom prst="rect">
                  <a:avLst/>
                </a:prstGeom>
                <a:solidFill>
                  <a:srgbClr val="FF0000"/>
                </a:solidFill>
                <a:ln>
                  <a:noFill/>
                </a:ln>
              </p:spPr>
              <p:txBody>
                <a:bodyPr lIns="357700" tIns="71525" rIns="357700" bIns="71525" anchor="t" anchorCtr="0">
                  <a:noAutofit/>
                </a:bodyPr>
                <a:lstStyle/>
                <a:p>
                  <a:pPr marL="0" marR="0" lvl="0" indent="0" algn="ctr" rtl="0">
                    <a:spcBef>
                      <a:spcPts val="0"/>
                    </a:spcBef>
                    <a:spcAft>
                      <a:spcPts val="0"/>
                    </a:spcAft>
                    <a:buSzPct val="25000"/>
                    <a:buNone/>
                  </a:pPr>
                  <a:r>
                    <a:rPr lang="en-US" sz="1100" b="1" i="0" u="none" strike="noStrike" cap="none">
                      <a:solidFill>
                        <a:schemeClr val="lt1"/>
                      </a:solidFill>
                      <a:latin typeface="Trebuchet MS"/>
                      <a:ea typeface="Trebuchet MS"/>
                      <a:cs typeface="Trebuchet MS"/>
                      <a:sym typeface="Trebuchet MS"/>
                    </a:rPr>
                    <a:t>DISTORTED</a:t>
                  </a:r>
                </a:p>
              </p:txBody>
            </p:sp>
          </p:grpSp>
        </p:grpSp>
      </p:grpSp>
    </p:spTree>
    <p:extLst>
      <p:ext uri="{BB962C8B-B14F-4D97-AF65-F5344CB8AC3E}">
        <p14:creationId xmlns:p14="http://schemas.microsoft.com/office/powerpoint/2010/main" val="2549803516"/>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404518" rtl="0" eaLnBrk="1" latinLnBrk="0" hangingPunct="1">
        <a:spcBef>
          <a:spcPct val="0"/>
        </a:spcBef>
        <a:buNone/>
        <a:defRPr sz="1105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053389" indent="-1053389" algn="l" defTabSz="1404518" rtl="0" eaLnBrk="1" latinLnBrk="0" hangingPunct="1">
        <a:spcBef>
          <a:spcPts val="3072"/>
        </a:spcBef>
        <a:spcAft>
          <a:spcPts val="0"/>
        </a:spcAft>
        <a:buClr>
          <a:schemeClr val="accent1"/>
        </a:buClr>
        <a:buSzPct val="80000"/>
        <a:buFont typeface="Wingdings 3" charset="2"/>
        <a:buChar char=""/>
        <a:defRPr sz="5530" kern="1200">
          <a:solidFill>
            <a:schemeClr val="tx1">
              <a:lumMod val="75000"/>
              <a:lumOff val="25000"/>
            </a:schemeClr>
          </a:solidFill>
          <a:latin typeface="+mn-lt"/>
          <a:ea typeface="+mn-ea"/>
          <a:cs typeface="+mn-cs"/>
        </a:defRPr>
      </a:lvl1pPr>
      <a:lvl2pPr marL="2282342" indent="-877824" algn="l" defTabSz="1404518" rtl="0" eaLnBrk="1" latinLnBrk="0" hangingPunct="1">
        <a:spcBef>
          <a:spcPts val="3072"/>
        </a:spcBef>
        <a:spcAft>
          <a:spcPts val="0"/>
        </a:spcAft>
        <a:buClr>
          <a:schemeClr val="accent1"/>
        </a:buClr>
        <a:buSzPct val="80000"/>
        <a:buFont typeface="Wingdings 3" charset="2"/>
        <a:buChar char=""/>
        <a:defRPr sz="4915" kern="1200">
          <a:solidFill>
            <a:schemeClr val="tx1">
              <a:lumMod val="75000"/>
              <a:lumOff val="25000"/>
            </a:schemeClr>
          </a:solidFill>
          <a:latin typeface="+mn-lt"/>
          <a:ea typeface="+mn-ea"/>
          <a:cs typeface="+mn-cs"/>
        </a:defRPr>
      </a:lvl2pPr>
      <a:lvl3pPr marL="3511296" indent="-702259" algn="l" defTabSz="1404518" rtl="0" eaLnBrk="1" latinLnBrk="0" hangingPunct="1">
        <a:spcBef>
          <a:spcPts val="3072"/>
        </a:spcBef>
        <a:spcAft>
          <a:spcPts val="0"/>
        </a:spcAft>
        <a:buClr>
          <a:schemeClr val="accent1"/>
        </a:buClr>
        <a:buSzPct val="80000"/>
        <a:buFont typeface="Wingdings 3" charset="2"/>
        <a:buChar char=""/>
        <a:defRPr sz="4301" kern="1200">
          <a:solidFill>
            <a:schemeClr val="tx1">
              <a:lumMod val="75000"/>
              <a:lumOff val="25000"/>
            </a:schemeClr>
          </a:solidFill>
          <a:latin typeface="+mn-lt"/>
          <a:ea typeface="+mn-ea"/>
          <a:cs typeface="+mn-cs"/>
        </a:defRPr>
      </a:lvl3pPr>
      <a:lvl4pPr marL="4915814"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4pPr>
      <a:lvl5pPr marL="6320333"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5pPr>
      <a:lvl6pPr marL="7724851"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6pPr>
      <a:lvl7pPr marL="9129370"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7pPr>
      <a:lvl8pPr marL="10533888"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8pPr>
      <a:lvl9pPr marL="11938406"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9pPr>
    </p:bodyStyle>
    <p:otherStyle>
      <a:defPPr>
        <a:defRPr lang="en-US"/>
      </a:defPPr>
      <a:lvl1pPr marL="0" algn="l" defTabSz="1404518" rtl="0" eaLnBrk="1" latinLnBrk="0" hangingPunct="1">
        <a:defRPr sz="5530" kern="1200">
          <a:solidFill>
            <a:schemeClr val="tx1"/>
          </a:solidFill>
          <a:latin typeface="+mn-lt"/>
          <a:ea typeface="+mn-ea"/>
          <a:cs typeface="+mn-cs"/>
        </a:defRPr>
      </a:lvl1pPr>
      <a:lvl2pPr marL="1404518" algn="l" defTabSz="1404518" rtl="0" eaLnBrk="1" latinLnBrk="0" hangingPunct="1">
        <a:defRPr sz="5530" kern="1200">
          <a:solidFill>
            <a:schemeClr val="tx1"/>
          </a:solidFill>
          <a:latin typeface="+mn-lt"/>
          <a:ea typeface="+mn-ea"/>
          <a:cs typeface="+mn-cs"/>
        </a:defRPr>
      </a:lvl2pPr>
      <a:lvl3pPr marL="2809037" algn="l" defTabSz="1404518" rtl="0" eaLnBrk="1" latinLnBrk="0" hangingPunct="1">
        <a:defRPr sz="5530" kern="1200">
          <a:solidFill>
            <a:schemeClr val="tx1"/>
          </a:solidFill>
          <a:latin typeface="+mn-lt"/>
          <a:ea typeface="+mn-ea"/>
          <a:cs typeface="+mn-cs"/>
        </a:defRPr>
      </a:lvl3pPr>
      <a:lvl4pPr marL="4213555" algn="l" defTabSz="1404518" rtl="0" eaLnBrk="1" latinLnBrk="0" hangingPunct="1">
        <a:defRPr sz="5530" kern="1200">
          <a:solidFill>
            <a:schemeClr val="tx1"/>
          </a:solidFill>
          <a:latin typeface="+mn-lt"/>
          <a:ea typeface="+mn-ea"/>
          <a:cs typeface="+mn-cs"/>
        </a:defRPr>
      </a:lvl4pPr>
      <a:lvl5pPr marL="5618074" algn="l" defTabSz="1404518" rtl="0" eaLnBrk="1" latinLnBrk="0" hangingPunct="1">
        <a:defRPr sz="5530" kern="1200">
          <a:solidFill>
            <a:schemeClr val="tx1"/>
          </a:solidFill>
          <a:latin typeface="+mn-lt"/>
          <a:ea typeface="+mn-ea"/>
          <a:cs typeface="+mn-cs"/>
        </a:defRPr>
      </a:lvl5pPr>
      <a:lvl6pPr marL="7022592" algn="l" defTabSz="1404518" rtl="0" eaLnBrk="1" latinLnBrk="0" hangingPunct="1">
        <a:defRPr sz="5530" kern="1200">
          <a:solidFill>
            <a:schemeClr val="tx1"/>
          </a:solidFill>
          <a:latin typeface="+mn-lt"/>
          <a:ea typeface="+mn-ea"/>
          <a:cs typeface="+mn-cs"/>
        </a:defRPr>
      </a:lvl6pPr>
      <a:lvl7pPr marL="8427110" algn="l" defTabSz="1404518" rtl="0" eaLnBrk="1" latinLnBrk="0" hangingPunct="1">
        <a:defRPr sz="5530" kern="1200">
          <a:solidFill>
            <a:schemeClr val="tx1"/>
          </a:solidFill>
          <a:latin typeface="+mn-lt"/>
          <a:ea typeface="+mn-ea"/>
          <a:cs typeface="+mn-cs"/>
        </a:defRPr>
      </a:lvl7pPr>
      <a:lvl8pPr marL="9831629" algn="l" defTabSz="1404518" rtl="0" eaLnBrk="1" latinLnBrk="0" hangingPunct="1">
        <a:defRPr sz="5530" kern="1200">
          <a:solidFill>
            <a:schemeClr val="tx1"/>
          </a:solidFill>
          <a:latin typeface="+mn-lt"/>
          <a:ea typeface="+mn-ea"/>
          <a:cs typeface="+mn-cs"/>
        </a:defRPr>
      </a:lvl8pPr>
      <a:lvl9pPr marL="11236147" algn="l" defTabSz="1404518"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ncbi.nlm.nih.gov/pmc/articles/PMC3312396/"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doi.org/10.1111/jgs.16247" TargetMode="External"/><Relationship Id="rId13" Type="http://schemas.openxmlformats.org/officeDocument/2006/relationships/hyperlink" Target="https://adni.loni.usc.edu/" TargetMode="External"/><Relationship Id="rId3" Type="http://schemas.openxmlformats.org/officeDocument/2006/relationships/image" Target="../media/image5.png"/><Relationship Id="rId7" Type="http://schemas.openxmlformats.org/officeDocument/2006/relationships/hyperlink" Target="https://doi.org/10.1007/s13205-022-03123-4" TargetMode="External"/><Relationship Id="rId12" Type="http://schemas.openxmlformats.org/officeDocument/2006/relationships/hyperlink" Target="https://doi.org/10.1109/TIP.2003.81986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doi.org/10.1214/19-sts702" TargetMode="External"/><Relationship Id="rId11" Type="http://schemas.openxmlformats.org/officeDocument/2006/relationships/hyperlink" Target="https://doi.org/10.48550/arXiv.2106.05744" TargetMode="External"/><Relationship Id="rId5" Type="http://schemas.openxmlformats.org/officeDocument/2006/relationships/hyperlink" Target="https://doi.org/10.1145/3422622" TargetMode="External"/><Relationship Id="rId10" Type="http://schemas.openxmlformats.org/officeDocument/2006/relationships/hyperlink" Target="https://doi.org/10.48550/arXiv.1706.08500" TargetMode="External"/><Relationship Id="rId4" Type="http://schemas.openxmlformats.org/officeDocument/2006/relationships/image" Target="../media/image6.png"/><Relationship Id="rId9" Type="http://schemas.openxmlformats.org/officeDocument/2006/relationships/hyperlink" Target="https://doi.org/10.48550/arXiv.1912.04958" TargetMode="External"/><Relationship Id="rId14" Type="http://schemas.openxmlformats.org/officeDocument/2006/relationships/hyperlink" Target="https://www.oasis-brain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41152"/>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 xmlns:a16="http://schemas.microsoft.com/office/drawing/2014/main" id="{30077C5A-0016-7744-BACD-E0E920E0EDE2}"/>
              </a:ext>
            </a:extLst>
          </p:cNvPr>
          <p:cNvCxnSpPr>
            <a:cxnSpLocks/>
          </p:cNvCxnSpPr>
          <p:nvPr/>
        </p:nvCxnSpPr>
        <p:spPr>
          <a:xfrm>
            <a:off x="91523" y="14190324"/>
            <a:ext cx="11795677"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761E9A93-DF34-0C49-8597-3553F90E486B}"/>
              </a:ext>
            </a:extLst>
          </p:cNvPr>
          <p:cNvSpPr/>
          <p:nvPr/>
        </p:nvSpPr>
        <p:spPr>
          <a:xfrm>
            <a:off x="119585" y="14273452"/>
            <a:ext cx="11795677"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 xmlns:a16="http://schemas.microsoft.com/office/drawing/2014/main" id="{8926150C-C383-BE4C-B889-F53A188102FC}"/>
              </a:ext>
            </a:extLst>
          </p:cNvPr>
          <p:cNvSpPr txBox="1"/>
          <p:nvPr/>
        </p:nvSpPr>
        <p:spPr>
          <a:xfrm>
            <a:off x="2554327" y="14486798"/>
            <a:ext cx="8252218" cy="943335"/>
          </a:xfrm>
          <a:prstGeom prst="rect">
            <a:avLst/>
          </a:prstGeom>
          <a:noFill/>
        </p:spPr>
        <p:txBody>
          <a:bodyPr wrap="square" rtlCol="0">
            <a:spAutoFit/>
          </a:bodyPr>
          <a:lstStyle/>
          <a:p>
            <a:r>
              <a:rPr lang="en-US" b="1" dirty="0"/>
              <a:t>Research Questions</a:t>
            </a:r>
          </a:p>
        </p:txBody>
      </p:sp>
      <p:sp>
        <p:nvSpPr>
          <p:cNvPr id="62" name="TextBox 61">
            <a:extLst>
              <a:ext uri="{FF2B5EF4-FFF2-40B4-BE49-F238E27FC236}">
                <a16:creationId xmlns="" xmlns:a16="http://schemas.microsoft.com/office/drawing/2014/main" id="{31FA6ABE-78DE-304F-8FA7-4A8CBE0437C4}"/>
              </a:ext>
            </a:extLst>
          </p:cNvPr>
          <p:cNvSpPr txBox="1"/>
          <p:nvPr/>
        </p:nvSpPr>
        <p:spPr>
          <a:xfrm>
            <a:off x="147648" y="15788996"/>
            <a:ext cx="11795677" cy="4401205"/>
          </a:xfrm>
          <a:prstGeom prst="rect">
            <a:avLst/>
          </a:prstGeom>
          <a:noFill/>
        </p:spPr>
        <p:txBody>
          <a:bodyPr wrap="square">
            <a:spAutoFit/>
          </a:bodyPr>
          <a:lstStyle/>
          <a:p>
            <a:pPr marL="571500" indent="-571500">
              <a:buFont typeface="Arial" panose="020B0604020202020204" pitchFamily="34" charset="0"/>
              <a:buChar char="•"/>
            </a:pPr>
            <a:r>
              <a:rPr lang="en-US" sz="4000" dirty="0" smtClean="0">
                <a:latin typeface="Times New Roman" panose="02020603050405020304" pitchFamily="18" charset="0"/>
                <a:cs typeface="Times New Roman" panose="02020603050405020304" pitchFamily="18" charset="0"/>
              </a:rPr>
              <a:t>What applications do Generative Adversarial Networks (GANs) have in analyzing medical MRI scans such as for Alzheimer’s Disease?</a:t>
            </a:r>
          </a:p>
          <a:p>
            <a:pPr marL="571500" indent="-571500">
              <a:buFont typeface="Arial" panose="020B0604020202020204" pitchFamily="34" charset="0"/>
              <a:buChar char="•"/>
            </a:pPr>
            <a:r>
              <a:rPr lang="en-US" sz="4000" b="0" i="0" dirty="0" smtClean="0">
                <a:effectLst/>
                <a:latin typeface="Times New Roman" panose="02020603050405020304" pitchFamily="18" charset="0"/>
                <a:cs typeface="Times New Roman" panose="02020603050405020304" pitchFamily="18" charset="0"/>
              </a:rPr>
              <a:t>Are GANs capable of accurately reproducing both individual stages of AD as well as progression between stages of AD? </a:t>
            </a:r>
            <a:endParaRPr lang="en-US" sz="4000" b="0" i="0" dirty="0">
              <a:effectLst/>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4000" dirty="0"/>
          </a:p>
        </p:txBody>
      </p:sp>
      <p:sp>
        <p:nvSpPr>
          <p:cNvPr id="63" name="Rectangle 62">
            <a:extLst>
              <a:ext uri="{FF2B5EF4-FFF2-40B4-BE49-F238E27FC236}">
                <a16:creationId xmlns="" xmlns:a16="http://schemas.microsoft.com/office/drawing/2014/main" id="{8D7C65FA-A482-8E46-BB23-F263237AD358}"/>
              </a:ext>
            </a:extLst>
          </p:cNvPr>
          <p:cNvSpPr/>
          <p:nvPr/>
        </p:nvSpPr>
        <p:spPr>
          <a:xfrm>
            <a:off x="104105" y="4168782"/>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 xmlns:a16="http://schemas.microsoft.com/office/drawing/2014/main" id="{ED1A3294-8FF7-504A-8015-8CEF4AF40FBA}"/>
              </a:ext>
            </a:extLst>
          </p:cNvPr>
          <p:cNvSpPr txBox="1"/>
          <p:nvPr/>
        </p:nvSpPr>
        <p:spPr>
          <a:xfrm>
            <a:off x="1118052" y="4443037"/>
            <a:ext cx="6525491" cy="943335"/>
          </a:xfrm>
          <a:prstGeom prst="rect">
            <a:avLst/>
          </a:prstGeom>
          <a:noFill/>
        </p:spPr>
        <p:txBody>
          <a:bodyPr wrap="square" rtlCol="0">
            <a:spAutoFit/>
          </a:bodyPr>
          <a:lstStyle/>
          <a:p>
            <a:pPr algn="ctr"/>
            <a:r>
              <a:rPr lang="en-US" b="1" dirty="0"/>
              <a:t>Outline</a:t>
            </a:r>
          </a:p>
        </p:txBody>
      </p:sp>
      <p:sp>
        <p:nvSpPr>
          <p:cNvPr id="67" name="TextBox 66">
            <a:extLst>
              <a:ext uri="{FF2B5EF4-FFF2-40B4-BE49-F238E27FC236}">
                <a16:creationId xmlns="" xmlns:a16="http://schemas.microsoft.com/office/drawing/2014/main" id="{CFDF2078-A271-D84C-902D-ECBCDBD2783E}"/>
              </a:ext>
            </a:extLst>
          </p:cNvPr>
          <p:cNvSpPr txBox="1"/>
          <p:nvPr/>
        </p:nvSpPr>
        <p:spPr>
          <a:xfrm>
            <a:off x="111879" y="5776565"/>
            <a:ext cx="8686800" cy="3170099"/>
          </a:xfrm>
          <a:prstGeom prst="rect">
            <a:avLst/>
          </a:prstGeom>
          <a:noFill/>
        </p:spPr>
        <p:txBody>
          <a:bodyPr wrap="square">
            <a:spAutoFit/>
          </a:bodyPr>
          <a:lstStyle/>
          <a:p>
            <a:pPr algn="just"/>
            <a:r>
              <a:rPr lang="en-US" sz="4000" dirty="0" smtClean="0">
                <a:latin typeface="Times New Roman" panose="02020603050405020304" pitchFamily="18" charset="0"/>
                <a:cs typeface="Times New Roman" panose="02020603050405020304" pitchFamily="18" charset="0"/>
              </a:rPr>
              <a:t>This project explores the ways in which Generative Adversarial Networks can be employed to aid in MRI analysis of Alzheimer’s Disease patients and at-risk individuals. </a:t>
            </a:r>
            <a:endParaRPr lang="en-US" sz="4000" dirty="0"/>
          </a:p>
        </p:txBody>
      </p:sp>
      <p:sp>
        <p:nvSpPr>
          <p:cNvPr id="87" name="Rectangle 86">
            <a:extLst>
              <a:ext uri="{FF2B5EF4-FFF2-40B4-BE49-F238E27FC236}">
                <a16:creationId xmlns="" xmlns:a16="http://schemas.microsoft.com/office/drawing/2014/main" id="{7065A5DE-703C-1F45-B44A-B03075D0957D}"/>
              </a:ext>
            </a:extLst>
          </p:cNvPr>
          <p:cNvSpPr/>
          <p:nvPr/>
        </p:nvSpPr>
        <p:spPr>
          <a:xfrm>
            <a:off x="25573226" y="14228109"/>
            <a:ext cx="117034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 xmlns:a16="http://schemas.microsoft.com/office/drawing/2014/main" id="{44F5028B-60B4-574A-885E-270C17394DA5}"/>
              </a:ext>
            </a:extLst>
          </p:cNvPr>
          <p:cNvSpPr txBox="1"/>
          <p:nvPr/>
        </p:nvSpPr>
        <p:spPr>
          <a:xfrm>
            <a:off x="29986480" y="14403434"/>
            <a:ext cx="6525491" cy="943335"/>
          </a:xfrm>
          <a:prstGeom prst="rect">
            <a:avLst/>
          </a:prstGeom>
          <a:noFill/>
        </p:spPr>
        <p:txBody>
          <a:bodyPr wrap="square" rtlCol="0">
            <a:spAutoFit/>
          </a:bodyPr>
          <a:lstStyle/>
          <a:p>
            <a:r>
              <a:rPr lang="en-US" b="1" dirty="0"/>
              <a:t>Hypothesis</a:t>
            </a:r>
          </a:p>
        </p:txBody>
      </p:sp>
      <p:cxnSp>
        <p:nvCxnSpPr>
          <p:cNvPr id="91" name="Straight Connector 90">
            <a:extLst>
              <a:ext uri="{FF2B5EF4-FFF2-40B4-BE49-F238E27FC236}">
                <a16:creationId xmlns="" xmlns:a16="http://schemas.microsoft.com/office/drawing/2014/main" id="{229E2546-1DDD-364B-A61B-6A54F6FDEAF9}"/>
              </a:ext>
            </a:extLst>
          </p:cNvPr>
          <p:cNvCxnSpPr>
            <a:cxnSpLocks/>
          </p:cNvCxnSpPr>
          <p:nvPr/>
        </p:nvCxnSpPr>
        <p:spPr>
          <a:xfrm>
            <a:off x="25573226" y="14190324"/>
            <a:ext cx="11732283"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204A7A1D-85E6-934A-8D0D-9C59DAE27853}"/>
              </a:ext>
            </a:extLst>
          </p:cNvPr>
          <p:cNvSpPr txBox="1"/>
          <p:nvPr/>
        </p:nvSpPr>
        <p:spPr>
          <a:xfrm>
            <a:off x="25573226" y="15817234"/>
            <a:ext cx="11703400" cy="3785652"/>
          </a:xfrm>
          <a:prstGeom prst="rect">
            <a:avLst/>
          </a:prstGeom>
          <a:noFill/>
        </p:spPr>
        <p:txBody>
          <a:bodyPr wrap="square">
            <a:spAutoFit/>
          </a:bodyPr>
          <a:lstStyle/>
          <a:p>
            <a:r>
              <a:rPr lang="en-US" sz="4000" b="0" i="0" dirty="0" smtClean="0">
                <a:effectLst/>
                <a:latin typeface="Times New Roman" panose="02020603050405020304" pitchFamily="18" charset="0"/>
                <a:cs typeface="Times New Roman" panose="02020603050405020304" pitchFamily="18" charset="0"/>
              </a:rPr>
              <a:t>The latent space of a Generative Adversarial Network is capable of holding not just individual representations of an Alzheimer’s Disease MRI scan, </a:t>
            </a:r>
            <a:r>
              <a:rPr lang="en-US" sz="4000" dirty="0" smtClean="0">
                <a:latin typeface="Times New Roman" panose="02020603050405020304" pitchFamily="18" charset="0"/>
                <a:cs typeface="Times New Roman" panose="02020603050405020304" pitchFamily="18" charset="0"/>
              </a:rPr>
              <a:t>but also disease progression of AD such that there exists a way to reliably transform points in the latent space between different stages of AD severity.</a:t>
            </a:r>
            <a:endParaRPr lang="en-US" sz="4000" dirty="0"/>
          </a:p>
        </p:txBody>
      </p:sp>
      <p:sp>
        <p:nvSpPr>
          <p:cNvPr id="31" name="Right Arrow 30">
            <a:hlinkClick r:id="" action="ppaction://hlinkshowjump?jump=nextslide"/>
            <a:extLst>
              <a:ext uri="{FF2B5EF4-FFF2-40B4-BE49-F238E27FC236}">
                <a16:creationId xmlns="" xmlns:a16="http://schemas.microsoft.com/office/drawing/2014/main" id="{9AE9C510-5837-2242-AB45-E8B18AF1833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con&#10;&#10;Description automatically generated">
            <a:extLst>
              <a:ext uri="{FF2B5EF4-FFF2-40B4-BE49-F238E27FC236}">
                <a16:creationId xmlns="" xmlns:a16="http://schemas.microsoft.com/office/drawing/2014/main" id="{372316EC-6A2A-D9D6-9DA0-B1B5ADCBD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4" name="Picture 3">
            <a:extLst>
              <a:ext uri="{FF2B5EF4-FFF2-40B4-BE49-F238E27FC236}">
                <a16:creationId xmlns="" xmlns:a16="http://schemas.microsoft.com/office/drawing/2014/main" id="{9923E13D-2C96-FD21-3DC9-5EC7FCF08BB0}"/>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32" name="Rectangle 31">
            <a:extLst>
              <a:ext uri="{FF2B5EF4-FFF2-40B4-BE49-F238E27FC236}">
                <a16:creationId xmlns="" xmlns:a16="http://schemas.microsoft.com/office/drawing/2014/main" id="{8D7C65FA-A482-8E46-BB23-F263237AD358}"/>
              </a:ext>
            </a:extLst>
          </p:cNvPr>
          <p:cNvSpPr/>
          <p:nvPr/>
        </p:nvSpPr>
        <p:spPr>
          <a:xfrm>
            <a:off x="28571148" y="4098989"/>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 xmlns:a16="http://schemas.microsoft.com/office/drawing/2014/main" id="{ED1A3294-8FF7-504A-8015-8CEF4AF40FBA}"/>
              </a:ext>
            </a:extLst>
          </p:cNvPr>
          <p:cNvSpPr txBox="1"/>
          <p:nvPr/>
        </p:nvSpPr>
        <p:spPr>
          <a:xfrm>
            <a:off x="29585095" y="4373244"/>
            <a:ext cx="6525491" cy="943335"/>
          </a:xfrm>
          <a:prstGeom prst="rect">
            <a:avLst/>
          </a:prstGeom>
          <a:noFill/>
        </p:spPr>
        <p:txBody>
          <a:bodyPr wrap="square" rtlCol="0">
            <a:spAutoFit/>
          </a:bodyPr>
          <a:lstStyle/>
          <a:p>
            <a:pPr algn="ctr"/>
            <a:r>
              <a:rPr lang="en-US" b="1" dirty="0" smtClean="0"/>
              <a:t>Acknowledgements</a:t>
            </a:r>
            <a:endParaRPr lang="en-US" b="1" dirty="0"/>
          </a:p>
        </p:txBody>
      </p:sp>
      <p:sp>
        <p:nvSpPr>
          <p:cNvPr id="34" name="TextBox 33">
            <a:extLst>
              <a:ext uri="{FF2B5EF4-FFF2-40B4-BE49-F238E27FC236}">
                <a16:creationId xmlns="" xmlns:a16="http://schemas.microsoft.com/office/drawing/2014/main" id="{CFDF2078-A271-D84C-902D-ECBCDBD2783E}"/>
              </a:ext>
            </a:extLst>
          </p:cNvPr>
          <p:cNvSpPr txBox="1"/>
          <p:nvPr/>
        </p:nvSpPr>
        <p:spPr>
          <a:xfrm>
            <a:off x="28578922" y="5706772"/>
            <a:ext cx="8686800" cy="4401205"/>
          </a:xfrm>
          <a:prstGeom prst="rect">
            <a:avLst/>
          </a:prstGeom>
          <a:noFill/>
        </p:spPr>
        <p:txBody>
          <a:bodyPr wrap="square">
            <a:spAutoFit/>
          </a:bodyPr>
          <a:lstStyle/>
          <a:p>
            <a:pPr algn="just"/>
            <a:r>
              <a:rPr lang="en-US" sz="4000" dirty="0" smtClean="0">
                <a:latin typeface="Times New Roman" panose="02020603050405020304" pitchFamily="18" charset="0"/>
                <a:cs typeface="Times New Roman" panose="02020603050405020304" pitchFamily="18" charset="0"/>
              </a:rPr>
              <a:t>I would like to thank my mentor Dr. </a:t>
            </a:r>
            <a:r>
              <a:rPr lang="en-US" sz="4000" dirty="0" err="1" smtClean="0">
                <a:latin typeface="Times New Roman" panose="02020603050405020304" pitchFamily="18" charset="0"/>
                <a:cs typeface="Times New Roman" panose="02020603050405020304" pitchFamily="18" charset="0"/>
              </a:rPr>
              <a:t>Arash</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Yazdanbakhsh</a:t>
            </a:r>
            <a:r>
              <a:rPr lang="en-US" sz="4000" dirty="0" smtClean="0">
                <a:latin typeface="Times New Roman" panose="02020603050405020304" pitchFamily="18" charset="0"/>
                <a:cs typeface="Times New Roman" panose="02020603050405020304" pitchFamily="18" charset="0"/>
              </a:rPr>
              <a:t> and my fellow researchers at his Computational Neuroscience and Vision Lab for their support. I also acknowledge my data is sourced from the ADNI and OASIS3 datasets.</a:t>
            </a:r>
            <a:endParaRPr lang="en-US" sz="4000" dirty="0"/>
          </a:p>
        </p:txBody>
      </p:sp>
      <p:pic>
        <p:nvPicPr>
          <p:cNvPr id="1026" name="Picture 2" descr="https://lh3.googleusercontent.com/UE91dorzbqAiyAI4pu92XApRgqSGVlMIkOfQ-0hF17gYoN1KfUhqsgCTEyE93bfMrzyn3WqVeYEKi6fkxKqpwNId7EBqZTgltkF5CAv4qGyvfNLR_4tI8V5tUFTHxZntJE5o7sC6Jtxk952eMxsUVKE7zg=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43325" y="4864076"/>
            <a:ext cx="13606645" cy="835640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CFDF2078-A271-D84C-902D-ECBCDBD2783E}"/>
              </a:ext>
            </a:extLst>
          </p:cNvPr>
          <p:cNvSpPr txBox="1"/>
          <p:nvPr/>
        </p:nvSpPr>
        <p:spPr>
          <a:xfrm>
            <a:off x="11887200" y="14196922"/>
            <a:ext cx="13629901" cy="2554545"/>
          </a:xfrm>
          <a:prstGeom prst="rect">
            <a:avLst/>
          </a:prstGeom>
          <a:noFill/>
        </p:spPr>
        <p:txBody>
          <a:bodyPr wrap="square">
            <a:spAutoFit/>
          </a:bodyPr>
          <a:lstStyle/>
          <a:p>
            <a:r>
              <a:rPr lang="en-US" sz="4000" dirty="0" smtClean="0">
                <a:latin typeface="Times New Roman" panose="02020603050405020304" pitchFamily="18" charset="0"/>
                <a:cs typeface="Times New Roman" panose="02020603050405020304" pitchFamily="18" charset="0"/>
              </a:rPr>
              <a:t>Hippocampal deterioration (temporal horn of lateral ventricle) (</a:t>
            </a:r>
            <a:r>
              <a:rPr lang="en-US" sz="4000" dirty="0" smtClean="0">
                <a:latin typeface="Times New Roman" panose="02020603050405020304" pitchFamily="18" charset="0"/>
                <a:cs typeface="Times New Roman" panose="02020603050405020304" pitchFamily="18" charset="0"/>
                <a:hlinkClick r:id="rId6"/>
              </a:rPr>
              <a:t>https</a:t>
            </a:r>
            <a:r>
              <a:rPr lang="en-US" sz="4000" dirty="0">
                <a:latin typeface="Times New Roman" panose="02020603050405020304" pitchFamily="18" charset="0"/>
                <a:cs typeface="Times New Roman" panose="02020603050405020304" pitchFamily="18" charset="0"/>
                <a:hlinkClick r:id="rId6"/>
              </a:rPr>
              <a:t>://www.ncbi.nlm.nih.gov/pmc/articles/PMC3312396</a:t>
            </a:r>
            <a:r>
              <a:rPr lang="en-US" sz="4000" dirty="0" smtClean="0">
                <a:latin typeface="Times New Roman" panose="02020603050405020304" pitchFamily="18" charset="0"/>
                <a:cs typeface="Times New Roman" panose="02020603050405020304" pitchFamily="18" charset="0"/>
                <a:hlinkClick r:id="rId6"/>
              </a:rPr>
              <a:t>/</a:t>
            </a:r>
            <a:r>
              <a:rPr lang="en-US" sz="4000" dirty="0" smtClean="0">
                <a:latin typeface="Times New Roman" panose="02020603050405020304" pitchFamily="18" charset="0"/>
                <a:cs typeface="Times New Roman" panose="02020603050405020304" pitchFamily="18" charset="0"/>
              </a:rPr>
              <a:t>). Can Generative Adversarial Networks recreate common features of progression such as hippocampal deterioration in an MRI scan?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7444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40426"/>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ED25D7D-8B43-6C4A-B81C-B501C16726E4}"/>
              </a:ext>
            </a:extLst>
          </p:cNvPr>
          <p:cNvSpPr/>
          <p:nvPr/>
        </p:nvSpPr>
        <p:spPr>
          <a:xfrm>
            <a:off x="14386814" y="4124281"/>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D8430B3-2924-F14A-A5F9-FF547DD68BAD}"/>
              </a:ext>
            </a:extLst>
          </p:cNvPr>
          <p:cNvSpPr txBox="1"/>
          <p:nvPr/>
        </p:nvSpPr>
        <p:spPr>
          <a:xfrm>
            <a:off x="17240309" y="4307824"/>
            <a:ext cx="8946316" cy="1015663"/>
          </a:xfrm>
          <a:prstGeom prst="rect">
            <a:avLst/>
          </a:prstGeom>
          <a:noFill/>
        </p:spPr>
        <p:txBody>
          <a:bodyPr wrap="square" rtlCol="0">
            <a:spAutoFit/>
          </a:bodyPr>
          <a:lstStyle/>
          <a:p>
            <a:r>
              <a:rPr lang="en-US" sz="6000" b="1" dirty="0"/>
              <a:t>Abstract</a:t>
            </a:r>
          </a:p>
        </p:txBody>
      </p:sp>
      <p:sp>
        <p:nvSpPr>
          <p:cNvPr id="6" name="TextBox 5">
            <a:extLst>
              <a:ext uri="{FF2B5EF4-FFF2-40B4-BE49-F238E27FC236}">
                <a16:creationId xmlns="" xmlns:a16="http://schemas.microsoft.com/office/drawing/2014/main" id="{1FB4C897-C0DA-624A-85BB-F52A47A4DAE0}"/>
              </a:ext>
            </a:extLst>
          </p:cNvPr>
          <p:cNvSpPr txBox="1"/>
          <p:nvPr/>
        </p:nvSpPr>
        <p:spPr>
          <a:xfrm>
            <a:off x="769733" y="6087925"/>
            <a:ext cx="13505188" cy="15481161"/>
          </a:xfrm>
          <a:prstGeom prst="rect">
            <a:avLst/>
          </a:prstGeom>
          <a:noFill/>
        </p:spPr>
        <p:txBody>
          <a:bodyPr wrap="square" rtlCol="0">
            <a:spAutoFit/>
          </a:bodyPr>
          <a:lstStyle/>
          <a:p>
            <a:pPr algn="just"/>
            <a:r>
              <a:rPr lang="en-US" sz="4000" dirty="0">
                <a:latin typeface="Times New Roman" panose="02020603050405020304" pitchFamily="18" charset="0"/>
                <a:cs typeface="Times New Roman" panose="02020603050405020304" pitchFamily="18" charset="0"/>
              </a:rPr>
              <a:t>Early detection of Alzheimer’s Disease (AD) benefits at-risk individuals medically, socially and financially by alleviating more intensive and less successful care options down the road. Generative </a:t>
            </a:r>
            <a:r>
              <a:rPr lang="en-US" sz="4000" dirty="0" smtClean="0">
                <a:latin typeface="Times New Roman" panose="02020603050405020304" pitchFamily="18" charset="0"/>
                <a:cs typeface="Times New Roman" panose="02020603050405020304" pitchFamily="18" charset="0"/>
              </a:rPr>
              <a:t>adversarial </a:t>
            </a:r>
            <a:r>
              <a:rPr lang="en-US" sz="4000" dirty="0">
                <a:latin typeface="Times New Roman" panose="02020603050405020304" pitchFamily="18" charset="0"/>
                <a:cs typeface="Times New Roman" panose="02020603050405020304" pitchFamily="18" charset="0"/>
              </a:rPr>
              <a:t>networks (GANs) can synthesize realistic prodromal AD MRI scans which help professionals screen for the disease.</a:t>
            </a:r>
          </a:p>
          <a:p>
            <a:pPr algn="just"/>
            <a:r>
              <a:rPr lang="en-US" sz="4000" dirty="0">
                <a:latin typeface="Times New Roman" panose="02020603050405020304" pitchFamily="18" charset="0"/>
                <a:cs typeface="Times New Roman" panose="02020603050405020304" pitchFamily="18" charset="0"/>
              </a:rPr>
              <a:t> </a:t>
            </a:r>
          </a:p>
          <a:p>
            <a:pPr algn="just"/>
            <a:r>
              <a:rPr lang="en-US" sz="4000" dirty="0">
                <a:latin typeface="Times New Roman" panose="02020603050405020304" pitchFamily="18" charset="0"/>
                <a:cs typeface="Times New Roman" panose="02020603050405020304" pitchFamily="18" charset="0"/>
              </a:rPr>
              <a:t>StyleGAN2, a state-of-the-art GAN, was trained on AD MRI coronal slices featuring the hippocampus, which deteriorates as AD worsens. The GAN’s generator was used to encode newly introduced MRI scans into latent vectors. Principal component analysis was then performed on the sample domain of latent vectors</a:t>
            </a:r>
            <a:r>
              <a:rPr lang="en-US" sz="4000" dirty="0" smtClean="0">
                <a:latin typeface="Times New Roman" panose="02020603050405020304" pitchFamily="18" charset="0"/>
                <a:cs typeface="Times New Roman" panose="02020603050405020304" pitchFamily="18" charset="0"/>
              </a:rPr>
              <a:t>.</a:t>
            </a: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The latent space did not contain any evidence to suggest that the network had ‘learned’ AD progression. However, the GAN was able to replicate newly introduced images very well, with a structural similarity index measure of 0.938 ± 0.001</a:t>
            </a:r>
            <a:r>
              <a:rPr lang="en-US" sz="4000" dirty="0" smtClean="0">
                <a:latin typeface="Times New Roman" panose="02020603050405020304" pitchFamily="18" charset="0"/>
                <a:cs typeface="Times New Roman" panose="02020603050405020304" pitchFamily="18" charset="0"/>
              </a:rPr>
              <a:t>.</a:t>
            </a: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The evidence suggests that GANs are capable of generating synthetic AD MRI scans for purposes such as supplementing existing data for an image classification task, but do not necessarily ‘understand’ AD progression in an MRI scan.</a:t>
            </a:r>
            <a:endParaRPr lang="en-US" sz="4000" dirty="0"/>
          </a:p>
          <a:p>
            <a:pPr algn="just"/>
            <a:endParaRPr lang="en-US" sz="4000" dirty="0"/>
          </a:p>
          <a:p>
            <a:pPr algn="just"/>
            <a:endParaRPr lang="en-US" sz="4000" dirty="0">
              <a:latin typeface="Times New Roman" panose="02020603050405020304" pitchFamily="18" charset="0"/>
              <a:cs typeface="Times New Roman" panose="02020603050405020304" pitchFamily="18" charset="0"/>
            </a:endParaRPr>
          </a:p>
        </p:txBody>
      </p:sp>
      <p:sp>
        <p:nvSpPr>
          <p:cNvPr id="22" name="Right Arrow 21">
            <a:hlinkClick r:id="" action="ppaction://hlinkshowjump?jump=nextslide"/>
            <a:extLst>
              <a:ext uri="{FF2B5EF4-FFF2-40B4-BE49-F238E27FC236}">
                <a16:creationId xmlns="" xmlns:a16="http://schemas.microsoft.com/office/drawing/2014/main" id="{A8551BB3-66B2-744B-AD44-49E72940189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con&#10;&#10;Description automatically generated">
            <a:extLst>
              <a:ext uri="{FF2B5EF4-FFF2-40B4-BE49-F238E27FC236}">
                <a16:creationId xmlns="" xmlns:a16="http://schemas.microsoft.com/office/drawing/2014/main" id="{91662AC7-2E10-CEDD-4041-16645795F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10" name="Picture 9">
            <a:extLst>
              <a:ext uri="{FF2B5EF4-FFF2-40B4-BE49-F238E27FC236}">
                <a16:creationId xmlns="" xmlns:a16="http://schemas.microsoft.com/office/drawing/2014/main" id="{CC8A6A4C-794C-D603-27D0-7017467D3E75}"/>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25" name="TextBox 24">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 xmlns:a16="http://schemas.microsoft.com/office/drawing/2014/main" id="{1FB4C897-C0DA-624A-85BB-F52A47A4DAE0}"/>
              </a:ext>
            </a:extLst>
          </p:cNvPr>
          <p:cNvSpPr txBox="1"/>
          <p:nvPr/>
        </p:nvSpPr>
        <p:spPr>
          <a:xfrm>
            <a:off x="15434547" y="14045599"/>
            <a:ext cx="20360387" cy="1938992"/>
          </a:xfrm>
          <a:prstGeom prst="rect">
            <a:avLst/>
          </a:prstGeom>
          <a:noFill/>
        </p:spPr>
        <p:txBody>
          <a:bodyPr wrap="square" rtlCol="0">
            <a:spAutoFit/>
          </a:bodyPr>
          <a:lstStyle/>
          <a:p>
            <a:pPr algn="just"/>
            <a:r>
              <a:rPr lang="en-US" sz="4000" dirty="0" smtClean="0">
                <a:latin typeface="Times New Roman" panose="02020603050405020304" pitchFamily="18" charset="0"/>
                <a:cs typeface="Times New Roman" panose="02020603050405020304" pitchFamily="18" charset="0"/>
              </a:rPr>
              <a:t>GANs have proven to be robust in understanding relationships between images in order to allow efficient interpolation and extrapolation between different attributes. Are these abilities useful in analyzing MRI scans?</a:t>
            </a:r>
            <a:endParaRPr lang="en-US" sz="4000" dirty="0">
              <a:latin typeface="Times New Roman" panose="02020603050405020304" pitchFamily="18" charset="0"/>
              <a:cs typeface="Times New Roman" panose="02020603050405020304" pitchFamily="18" charset="0"/>
            </a:endParaRPr>
          </a:p>
        </p:txBody>
      </p:sp>
      <p:pic>
        <p:nvPicPr>
          <p:cNvPr id="3074" name="Picture 2" descr="https://lh6.googleusercontent.com/Gn1moTF1av3IDfOaMDBtgCbo90VQ-YT2bHuh786p-q4OU_07idpmGQF2UsNCIeQWBJKpUIY6h_UQY5Wb4Hra6PWhQ7zGh0zYgDYmuw7eViyRNkmbf2eQtd69S76flglIez1buqxGY-gplSG-xVmZuGPShQ=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5964" y="9108789"/>
            <a:ext cx="21167409" cy="444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9411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ED25D7D-8B43-6C4A-B81C-B501C16726E4}"/>
              </a:ext>
            </a:extLst>
          </p:cNvPr>
          <p:cNvSpPr/>
          <p:nvPr/>
        </p:nvSpPr>
        <p:spPr>
          <a:xfrm>
            <a:off x="14386814" y="4124281"/>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D8430B3-2924-F14A-A5F9-FF547DD68BAD}"/>
              </a:ext>
            </a:extLst>
          </p:cNvPr>
          <p:cNvSpPr txBox="1"/>
          <p:nvPr/>
        </p:nvSpPr>
        <p:spPr>
          <a:xfrm>
            <a:off x="14664778" y="4367675"/>
            <a:ext cx="8223703" cy="1015663"/>
          </a:xfrm>
          <a:prstGeom prst="rect">
            <a:avLst/>
          </a:prstGeom>
          <a:noFill/>
        </p:spPr>
        <p:txBody>
          <a:bodyPr wrap="square" rtlCol="0">
            <a:spAutoFit/>
          </a:bodyPr>
          <a:lstStyle/>
          <a:p>
            <a:r>
              <a:rPr lang="en-US" sz="6000" b="1" dirty="0"/>
              <a:t>Materials and Methods</a:t>
            </a:r>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 xmlns:a16="http://schemas.microsoft.com/office/drawing/2014/main" id="{3F379A68-FE77-AE40-B805-76817AE3F5AD}"/>
              </a:ext>
            </a:extLst>
          </p:cNvPr>
          <p:cNvSpPr txBox="1"/>
          <p:nvPr/>
        </p:nvSpPr>
        <p:spPr>
          <a:xfrm>
            <a:off x="7438724" y="5964917"/>
            <a:ext cx="22993121" cy="1938992"/>
          </a:xfrm>
          <a:prstGeom prst="rect">
            <a:avLst/>
          </a:prstGeom>
          <a:noFill/>
        </p:spPr>
        <p:txBody>
          <a:bodyPr wrap="square">
            <a:spAutoFit/>
          </a:bodyPr>
          <a:lstStyle/>
          <a:p>
            <a:r>
              <a:rPr lang="en-US" sz="4000" dirty="0" smtClean="0">
                <a:latin typeface="Times New Roman" panose="02020603050405020304" pitchFamily="18" charset="0"/>
                <a:cs typeface="Times New Roman" panose="02020603050405020304" pitchFamily="18" charset="0"/>
              </a:rPr>
              <a:t>StyleGAN2 was picked as the GAN of choice due </a:t>
            </a:r>
            <a:r>
              <a:rPr lang="en-US" sz="4000" dirty="0" smtClean="0">
                <a:latin typeface="Times New Roman" panose="02020603050405020304" pitchFamily="18" charset="0"/>
                <a:cs typeface="Times New Roman" panose="02020603050405020304" pitchFamily="18" charset="0"/>
              </a:rPr>
              <a:t>to abundant online documentation. </a:t>
            </a:r>
            <a:r>
              <a:rPr lang="en-US" sz="4000" dirty="0" smtClean="0">
                <a:latin typeface="Times New Roman" panose="02020603050405020304" pitchFamily="18" charset="0"/>
                <a:cs typeface="Times New Roman" panose="02020603050405020304" pitchFamily="18" charset="0"/>
              </a:rPr>
              <a:t>Since it operates in 2-D and MRI scans are in 3-D, the MRI scans were aligned to a template in </a:t>
            </a:r>
            <a:r>
              <a:rPr lang="en-US" sz="4000" dirty="0" err="1" smtClean="0">
                <a:latin typeface="Times New Roman" panose="02020603050405020304" pitchFamily="18" charset="0"/>
                <a:cs typeface="Times New Roman" panose="02020603050405020304" pitchFamily="18" charset="0"/>
              </a:rPr>
              <a:t>Freesurfer</a:t>
            </a:r>
            <a:r>
              <a:rPr lang="en-US" sz="4000" dirty="0" smtClean="0">
                <a:latin typeface="Times New Roman" panose="02020603050405020304" pitchFamily="18" charset="0"/>
                <a:cs typeface="Times New Roman" panose="02020603050405020304" pitchFamily="18" charset="0"/>
              </a:rPr>
              <a:t> and 2-D coronal slices containing the hippocampus were extracted.</a:t>
            </a:r>
            <a:endParaRPr lang="en-US" sz="4000" dirty="0"/>
          </a:p>
        </p:txBody>
      </p:sp>
      <p:sp>
        <p:nvSpPr>
          <p:cNvPr id="45" name="TextBox 44">
            <a:extLst>
              <a:ext uri="{FF2B5EF4-FFF2-40B4-BE49-F238E27FC236}">
                <a16:creationId xmlns="" xmlns:a16="http://schemas.microsoft.com/office/drawing/2014/main" id="{3CBAE40D-77A6-F44A-89ED-BC432DFC4606}"/>
              </a:ext>
            </a:extLst>
          </p:cNvPr>
          <p:cNvSpPr txBox="1"/>
          <p:nvPr/>
        </p:nvSpPr>
        <p:spPr>
          <a:xfrm>
            <a:off x="29188509" y="26614399"/>
            <a:ext cx="47417535" cy="729274"/>
          </a:xfrm>
          <a:prstGeom prst="rect">
            <a:avLst/>
          </a:prstGeom>
          <a:noFill/>
        </p:spPr>
        <p:txBody>
          <a:bodyPr wrap="square">
            <a:spAutoFit/>
          </a:bodyPr>
          <a:lstStyle/>
          <a:p>
            <a:pPr algn="just"/>
            <a:r>
              <a:rPr lang="en-US" sz="4000" b="0" i="0" dirty="0" smtClean="0">
                <a:effectLst/>
                <a:latin typeface="Times New Roman" panose="02020603050405020304" pitchFamily="18" charset="0"/>
                <a:cs typeface="Times New Roman" panose="02020603050405020304" pitchFamily="18" charset="0"/>
              </a:rPr>
              <a:t>Pivotal tuning before and after</a:t>
            </a:r>
            <a:endParaRPr lang="en-US" sz="4000" dirty="0"/>
          </a:p>
        </p:txBody>
      </p:sp>
      <p:sp>
        <p:nvSpPr>
          <p:cNvPr id="50" name="TextBox 49">
            <a:extLst>
              <a:ext uri="{FF2B5EF4-FFF2-40B4-BE49-F238E27FC236}">
                <a16:creationId xmlns="" xmlns:a16="http://schemas.microsoft.com/office/drawing/2014/main" id="{5BF12730-4826-E843-B53E-765181611964}"/>
              </a:ext>
            </a:extLst>
          </p:cNvPr>
          <p:cNvSpPr txBox="1"/>
          <p:nvPr/>
        </p:nvSpPr>
        <p:spPr>
          <a:xfrm>
            <a:off x="20984144" y="17985042"/>
            <a:ext cx="12456770" cy="1938992"/>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Principal Component Analysis was run on GAN latent vector representations of images in the testing set. The first three singular values were used for further analysis.</a:t>
            </a:r>
            <a:endParaRPr lang="en-US" sz="4000" dirty="0"/>
          </a:p>
        </p:txBody>
      </p:sp>
      <p:pic>
        <p:nvPicPr>
          <p:cNvPr id="2" name="Picture 1" descr="A picture containing icon&#10;&#10;Description automatically generated">
            <a:extLst>
              <a:ext uri="{FF2B5EF4-FFF2-40B4-BE49-F238E27FC236}">
                <a16:creationId xmlns="" xmlns:a16="http://schemas.microsoft.com/office/drawing/2014/main" id="{8321D7E6-241D-8FE4-FA6A-9982D2DC0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7" name="Picture 6">
            <a:extLst>
              <a:ext uri="{FF2B5EF4-FFF2-40B4-BE49-F238E27FC236}">
                <a16:creationId xmlns="" xmlns:a16="http://schemas.microsoft.com/office/drawing/2014/main" id="{3D488BFB-90FC-3A60-061D-62EB2CA7759E}"/>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28" name="TextBox 27">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pic>
        <p:nvPicPr>
          <p:cNvPr id="1032" name="Picture 8" descr="https://lh4.googleusercontent.com/05Lyp5Yuyef5oXemCqfQOiw2mCCeIFZGxvrpB5uSA8tW5KRcXTt_Ffh8lY9se_wMXzUrb2i71Dj4nhvgcDdw48H0hIcx7GtIjZvshzvqkxHW9kcFtvhnFRhN0m4CJsLllxaSAJmG2A0b6prLvcsyVe-zaw=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4144" y="8051405"/>
            <a:ext cx="12456770" cy="9711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4904" y="8125841"/>
            <a:ext cx="10262353" cy="10585710"/>
          </a:xfrm>
          <a:prstGeom prst="rect">
            <a:avLst/>
          </a:prstGeom>
        </p:spPr>
      </p:pic>
      <p:sp>
        <p:nvSpPr>
          <p:cNvPr id="36" name="TextBox 35">
            <a:extLst>
              <a:ext uri="{FF2B5EF4-FFF2-40B4-BE49-F238E27FC236}">
                <a16:creationId xmlns="" xmlns:a16="http://schemas.microsoft.com/office/drawing/2014/main" id="{5BF12730-4826-E843-B53E-765181611964}"/>
              </a:ext>
            </a:extLst>
          </p:cNvPr>
          <p:cNvSpPr txBox="1"/>
          <p:nvPr/>
        </p:nvSpPr>
        <p:spPr>
          <a:xfrm>
            <a:off x="3794904" y="18917676"/>
            <a:ext cx="1026235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Data split diagram.</a:t>
            </a:r>
            <a:endParaRPr lang="en-US" sz="4000" dirty="0"/>
          </a:p>
        </p:txBody>
      </p:sp>
    </p:spTree>
    <p:extLst>
      <p:ext uri="{BB962C8B-B14F-4D97-AF65-F5344CB8AC3E}">
        <p14:creationId xmlns:p14="http://schemas.microsoft.com/office/powerpoint/2010/main" val="22592164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ED25D7D-8B43-6C4A-B81C-B501C16726E4}"/>
              </a:ext>
            </a:extLst>
          </p:cNvPr>
          <p:cNvSpPr/>
          <p:nvPr/>
        </p:nvSpPr>
        <p:spPr>
          <a:xfrm>
            <a:off x="14386814" y="4124281"/>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D8430B3-2924-F14A-A5F9-FF547DD68BAD}"/>
              </a:ext>
            </a:extLst>
          </p:cNvPr>
          <p:cNvSpPr txBox="1"/>
          <p:nvPr/>
        </p:nvSpPr>
        <p:spPr>
          <a:xfrm>
            <a:off x="14685107" y="4350973"/>
            <a:ext cx="8388507" cy="1015663"/>
          </a:xfrm>
          <a:prstGeom prst="rect">
            <a:avLst/>
          </a:prstGeom>
          <a:noFill/>
        </p:spPr>
        <p:txBody>
          <a:bodyPr wrap="square" rtlCol="0">
            <a:spAutoFit/>
          </a:bodyPr>
          <a:lstStyle/>
          <a:p>
            <a:r>
              <a:rPr lang="en-US" sz="6000" b="1" dirty="0"/>
              <a:t>Materials and Methods</a:t>
            </a:r>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 xmlns:a16="http://schemas.microsoft.com/office/drawing/2014/main" id="{3CBAE40D-77A6-F44A-89ED-BC432DFC4606}"/>
              </a:ext>
            </a:extLst>
          </p:cNvPr>
          <p:cNvSpPr txBox="1"/>
          <p:nvPr/>
        </p:nvSpPr>
        <p:spPr>
          <a:xfrm>
            <a:off x="29188509" y="26614399"/>
            <a:ext cx="47417535" cy="729274"/>
          </a:xfrm>
          <a:prstGeom prst="rect">
            <a:avLst/>
          </a:prstGeom>
          <a:noFill/>
        </p:spPr>
        <p:txBody>
          <a:bodyPr wrap="square">
            <a:spAutoFit/>
          </a:bodyPr>
          <a:lstStyle/>
          <a:p>
            <a:pPr algn="just"/>
            <a:r>
              <a:rPr lang="en-US" sz="4000" b="0" i="0" dirty="0" smtClean="0">
                <a:effectLst/>
                <a:latin typeface="Times New Roman" panose="02020603050405020304" pitchFamily="18" charset="0"/>
                <a:cs typeface="Times New Roman" panose="02020603050405020304" pitchFamily="18" charset="0"/>
              </a:rPr>
              <a:t>Pivotal tuning before and after</a:t>
            </a:r>
            <a:endParaRPr lang="en-US" sz="4000" dirty="0"/>
          </a:p>
        </p:txBody>
      </p:sp>
      <p:pic>
        <p:nvPicPr>
          <p:cNvPr id="2" name="Picture 1" descr="A picture containing icon&#10;&#10;Description automatically generated">
            <a:extLst>
              <a:ext uri="{FF2B5EF4-FFF2-40B4-BE49-F238E27FC236}">
                <a16:creationId xmlns="" xmlns:a16="http://schemas.microsoft.com/office/drawing/2014/main" id="{8321D7E6-241D-8FE4-FA6A-9982D2DC0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7" name="Picture 6">
            <a:extLst>
              <a:ext uri="{FF2B5EF4-FFF2-40B4-BE49-F238E27FC236}">
                <a16:creationId xmlns="" xmlns:a16="http://schemas.microsoft.com/office/drawing/2014/main" id="{3D488BFB-90FC-3A60-061D-62EB2CA7759E}"/>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28" name="TextBox 27">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pic>
        <p:nvPicPr>
          <p:cNvPr id="1026" name="Picture 2" descr="https://lh6.googleusercontent.com/0HialO3PqRx9F3gownf-bydT-wRqiQxm47l0he-udPZFYHQ1Sv5UYJQB6UiXSkZXxjxNJId-gzHnZmFYQ3BW14KjaEbUcm8i-oLe5BhXc9Un3F9lWhQ3ZlfiNxA-gNO8VUQ23swIlRx3Xmyg7BEtj0wgvA=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605" y="6135326"/>
            <a:ext cx="9560090" cy="9560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qcMiPoZwv1gOck6-lkJXd6zNlhy051Izfy-2oQHgRh520A-usN1jvuU9941L8YGZi8m04o7k1Ek7aY3amJ9garInDudsMBesFv9N_8gB3xWgM-70V3-LBgA9CoomnoUb_b6c3kSsM-GKvgzTMdFR1B81Qw=s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89637" y="6135326"/>
            <a:ext cx="9560090" cy="95600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W4URFX2XYtD766eeVA_O0uWdhPHyJjb0CtBIWfRFXykpEvOPbAa11ieFbr3EvfxX6CPqYRM_l1sPQKjvELMW1UnPUPngk1G7QJmS_7V5ydyqy9ZCg5WWCGSU33moI1nLVL9seTalnNlMEfOvlsRcuHtEqA=s2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6653" y="6135326"/>
            <a:ext cx="9560090" cy="956009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3F379A68-FE77-AE40-B805-76817AE3F5AD}"/>
              </a:ext>
            </a:extLst>
          </p:cNvPr>
          <p:cNvSpPr txBox="1"/>
          <p:nvPr/>
        </p:nvSpPr>
        <p:spPr>
          <a:xfrm>
            <a:off x="2436284" y="16551192"/>
            <a:ext cx="32830459" cy="1938992"/>
          </a:xfrm>
          <a:prstGeom prst="rect">
            <a:avLst/>
          </a:prstGeom>
          <a:noFill/>
        </p:spPr>
        <p:txBody>
          <a:bodyPr wrap="square">
            <a:spAutoFit/>
          </a:bodyPr>
          <a:lstStyle/>
          <a:p>
            <a:r>
              <a:rPr lang="en-US" sz="4000" dirty="0" smtClean="0">
                <a:latin typeface="Times New Roman" panose="02020603050405020304" pitchFamily="18" charset="0"/>
                <a:cs typeface="Times New Roman" panose="02020603050405020304" pitchFamily="18" charset="0"/>
              </a:rPr>
              <a:t>Pivotal tuning improved the GAN</a:t>
            </a:r>
            <a:r>
              <a:rPr lang="en-US" sz="4000" dirty="0" smtClean="0"/>
              <a:t>’s ability to reproduce images. Compared to the original image (far left), the reproduction without pivotal tuning (center) achieved a SSIM of 0.58 and a RMSE of 32.06, but the reproduction with pivotal tuning had a greater SSIM of 0.91 and a lower RMSE of 9.21</a:t>
            </a:r>
            <a:endParaRPr lang="en-US" sz="4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7489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con&#10;&#10;Description automatically generated">
            <a:extLst>
              <a:ext uri="{FF2B5EF4-FFF2-40B4-BE49-F238E27FC236}">
                <a16:creationId xmlns="" xmlns:a16="http://schemas.microsoft.com/office/drawing/2014/main" id="{8321D7E6-241D-8FE4-FA6A-9982D2DC0F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7" name="Picture 6">
            <a:extLst>
              <a:ext uri="{FF2B5EF4-FFF2-40B4-BE49-F238E27FC236}">
                <a16:creationId xmlns="" xmlns:a16="http://schemas.microsoft.com/office/drawing/2014/main" id="{3D488BFB-90FC-3A60-061D-62EB2CA7759E}"/>
              </a:ext>
            </a:extLst>
          </p:cNvPr>
          <p:cNvPicPr>
            <a:picLocks noChangeAspect="1"/>
          </p:cNvPicPr>
          <p:nvPr/>
        </p:nvPicPr>
        <p:blipFill>
          <a:blip r:embed="rId6">
            <a:lum bright="70000" contrast="-70000"/>
          </a:blip>
          <a:stretch>
            <a:fillRect/>
          </a:stretch>
        </p:blipFill>
        <p:spPr>
          <a:xfrm>
            <a:off x="3286755" y="944797"/>
            <a:ext cx="8144316" cy="873522"/>
          </a:xfrm>
          <a:prstGeom prst="rect">
            <a:avLst/>
          </a:prstGeom>
        </p:spPr>
      </p:pic>
      <p:sp>
        <p:nvSpPr>
          <p:cNvPr id="28" name="TextBox 27">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 xmlns:a16="http://schemas.microsoft.com/office/drawing/2014/main" id="{EF483128-8C7C-3240-AC5F-116FCA22F7BF}"/>
              </a:ext>
            </a:extLst>
          </p:cNvPr>
          <p:cNvSpPr txBox="1"/>
          <p:nvPr/>
        </p:nvSpPr>
        <p:spPr>
          <a:xfrm>
            <a:off x="21280581" y="15659146"/>
            <a:ext cx="16026077" cy="3939540"/>
          </a:xfrm>
          <a:prstGeom prst="rect">
            <a:avLst/>
          </a:prstGeom>
          <a:noFill/>
        </p:spPr>
        <p:txBody>
          <a:bodyPr wrap="square" rtlCol="0">
            <a:spAutoFit/>
          </a:bodyPr>
          <a:lstStyle/>
          <a:p>
            <a:pPr algn="just"/>
            <a:r>
              <a:rPr lang="en-US" sz="5000" dirty="0" smtClean="0">
                <a:latin typeface="Times New Roman" panose="02020603050405020304" pitchFamily="18" charset="0"/>
                <a:cs typeface="Times New Roman" panose="02020603050405020304" pitchFamily="18" charset="0"/>
              </a:rPr>
              <a:t>Latent representations of the training set of scans were pulled from the GAN. These vectors were dimensionally reduced via PCA and the first three dimensions were plotted. The points were color-coded by the MMSE score matched with the image. There is a lack of distinct regions.</a:t>
            </a:r>
            <a:endParaRPr lang="en-US" sz="5000" dirty="0"/>
          </a:p>
        </p:txBody>
      </p:sp>
      <p:pic>
        <p:nvPicPr>
          <p:cNvPr id="3" name="Picture 2"/>
          <p:cNvPicPr>
            <a:picLocks noChangeAspect="1"/>
          </p:cNvPicPr>
          <p:nvPr/>
        </p:nvPicPr>
        <p:blipFill>
          <a:blip r:embed="rId7"/>
          <a:stretch>
            <a:fillRect/>
          </a:stretch>
        </p:blipFill>
        <p:spPr>
          <a:xfrm>
            <a:off x="27657304" y="4116609"/>
            <a:ext cx="9649354" cy="3697415"/>
          </a:xfrm>
          <a:prstGeom prst="rect">
            <a:avLst/>
          </a:prstGeom>
        </p:spPr>
      </p:pic>
      <p:pic>
        <p:nvPicPr>
          <p:cNvPr id="4" name="mmse_ro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3348" t="13882" r="10335" b="12296"/>
          <a:stretch/>
        </p:blipFill>
        <p:spPr>
          <a:xfrm>
            <a:off x="91522" y="4169807"/>
            <a:ext cx="21189059" cy="15372454"/>
          </a:xfrm>
          <a:prstGeom prst="rect">
            <a:avLst/>
          </a:prstGeom>
        </p:spPr>
      </p:pic>
    </p:spTree>
    <p:extLst>
      <p:ext uri="{BB962C8B-B14F-4D97-AF65-F5344CB8AC3E}">
        <p14:creationId xmlns:p14="http://schemas.microsoft.com/office/powerpoint/2010/main" val="30007986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icon&#10;&#10;Description automatically generated">
            <a:extLst>
              <a:ext uri="{FF2B5EF4-FFF2-40B4-BE49-F238E27FC236}">
                <a16:creationId xmlns="" xmlns:a16="http://schemas.microsoft.com/office/drawing/2014/main" id="{8321D7E6-241D-8FE4-FA6A-9982D2DC0F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7" name="Picture 6">
            <a:extLst>
              <a:ext uri="{FF2B5EF4-FFF2-40B4-BE49-F238E27FC236}">
                <a16:creationId xmlns="" xmlns:a16="http://schemas.microsoft.com/office/drawing/2014/main" id="{3D488BFB-90FC-3A60-061D-62EB2CA7759E}"/>
              </a:ext>
            </a:extLst>
          </p:cNvPr>
          <p:cNvPicPr>
            <a:picLocks noChangeAspect="1"/>
          </p:cNvPicPr>
          <p:nvPr/>
        </p:nvPicPr>
        <p:blipFill>
          <a:blip r:embed="rId6">
            <a:lum bright="70000" contrast="-70000"/>
          </a:blip>
          <a:stretch>
            <a:fillRect/>
          </a:stretch>
        </p:blipFill>
        <p:spPr>
          <a:xfrm>
            <a:off x="3286755" y="944797"/>
            <a:ext cx="8144316" cy="873522"/>
          </a:xfrm>
          <a:prstGeom prst="rect">
            <a:avLst/>
          </a:prstGeom>
        </p:spPr>
      </p:pic>
      <p:sp>
        <p:nvSpPr>
          <p:cNvPr id="28" name="TextBox 27">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7"/>
          <a:stretch>
            <a:fillRect/>
          </a:stretch>
        </p:blipFill>
        <p:spPr>
          <a:xfrm>
            <a:off x="23032474" y="4119354"/>
            <a:ext cx="14302572" cy="2768241"/>
          </a:xfrm>
          <a:prstGeom prst="rect">
            <a:avLst/>
          </a:prstGeom>
        </p:spPr>
      </p:pic>
      <p:pic>
        <p:nvPicPr>
          <p:cNvPr id="4" name="vector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2520" t="20487" r="20074" b="12845"/>
          <a:stretch/>
        </p:blipFill>
        <p:spPr>
          <a:xfrm>
            <a:off x="91522" y="4065182"/>
            <a:ext cx="23316145" cy="15230980"/>
          </a:xfrm>
          <a:prstGeom prst="rect">
            <a:avLst/>
          </a:prstGeom>
        </p:spPr>
      </p:pic>
      <p:sp>
        <p:nvSpPr>
          <p:cNvPr id="14" name="TextBox 13">
            <a:extLst>
              <a:ext uri="{FF2B5EF4-FFF2-40B4-BE49-F238E27FC236}">
                <a16:creationId xmlns="" xmlns:a16="http://schemas.microsoft.com/office/drawing/2014/main" id="{EF483128-8C7C-3240-AC5F-116FCA22F7BF}"/>
              </a:ext>
            </a:extLst>
          </p:cNvPr>
          <p:cNvSpPr txBox="1"/>
          <p:nvPr/>
        </p:nvSpPr>
        <p:spPr>
          <a:xfrm>
            <a:off x="23407667" y="15467990"/>
            <a:ext cx="13806158" cy="3939540"/>
          </a:xfrm>
          <a:prstGeom prst="rect">
            <a:avLst/>
          </a:prstGeom>
          <a:noFill/>
        </p:spPr>
        <p:txBody>
          <a:bodyPr wrap="square" rtlCol="0">
            <a:spAutoFit/>
          </a:bodyPr>
          <a:lstStyle/>
          <a:p>
            <a:pPr algn="just"/>
            <a:r>
              <a:rPr lang="en-US" sz="5000" dirty="0" smtClean="0">
                <a:latin typeface="Times New Roman" panose="02020603050405020304" pitchFamily="18" charset="0"/>
                <a:cs typeface="Times New Roman" panose="02020603050405020304" pitchFamily="18" charset="0"/>
              </a:rPr>
              <a:t>For each subject represented in the testing set, a vector was drawn from the average of the subject’s first scans to the average of the subject’s last scans. The ‘time progression’ vectors were all plotted together. No consistent directions of change appear.</a:t>
            </a:r>
            <a:endParaRPr lang="en-US" sz="5000" dirty="0"/>
          </a:p>
        </p:txBody>
      </p:sp>
    </p:spTree>
    <p:extLst>
      <p:ext uri="{BB962C8B-B14F-4D97-AF65-F5344CB8AC3E}">
        <p14:creationId xmlns:p14="http://schemas.microsoft.com/office/powerpoint/2010/main" val="6426807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ED25D7D-8B43-6C4A-B81C-B501C16726E4}"/>
              </a:ext>
            </a:extLst>
          </p:cNvPr>
          <p:cNvSpPr/>
          <p:nvPr/>
        </p:nvSpPr>
        <p:spPr>
          <a:xfrm>
            <a:off x="14005005" y="4161268"/>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D8430B3-2924-F14A-A5F9-FF547DD68BAD}"/>
              </a:ext>
            </a:extLst>
          </p:cNvPr>
          <p:cNvSpPr txBox="1"/>
          <p:nvPr/>
        </p:nvSpPr>
        <p:spPr>
          <a:xfrm>
            <a:off x="14095290" y="4302336"/>
            <a:ext cx="8946316" cy="1015663"/>
          </a:xfrm>
          <a:prstGeom prst="rect">
            <a:avLst/>
          </a:prstGeom>
          <a:noFill/>
        </p:spPr>
        <p:txBody>
          <a:bodyPr wrap="square" rtlCol="0">
            <a:spAutoFit/>
          </a:bodyPr>
          <a:lstStyle/>
          <a:p>
            <a:r>
              <a:rPr lang="en-US" sz="6000" b="1" dirty="0"/>
              <a:t>Results and Conclusion</a:t>
            </a:r>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8" name="Rounded Rectangle 27">
            <a:extLst>
              <a:ext uri="{FF2B5EF4-FFF2-40B4-BE49-F238E27FC236}">
                <a16:creationId xmlns="" xmlns:a16="http://schemas.microsoft.com/office/drawing/2014/main" id="{748F4695-9E17-AF43-BC1D-0908F57922C7}"/>
              </a:ext>
            </a:extLst>
          </p:cNvPr>
          <p:cNvSpPr/>
          <p:nvPr/>
        </p:nvSpPr>
        <p:spPr>
          <a:xfrm>
            <a:off x="10062503" y="6610333"/>
            <a:ext cx="16776202" cy="3136973"/>
          </a:xfrm>
          <a:prstGeom prst="roundRect">
            <a:avLst/>
          </a:prstGeom>
          <a:solidFill>
            <a:srgbClr val="2C6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 xmlns:a16="http://schemas.microsoft.com/office/drawing/2014/main" id="{6B7C604B-F1E4-A048-9D5B-8C7872E0281F}"/>
              </a:ext>
            </a:extLst>
          </p:cNvPr>
          <p:cNvSpPr txBox="1"/>
          <p:nvPr/>
        </p:nvSpPr>
        <p:spPr>
          <a:xfrm>
            <a:off x="10210884" y="7174242"/>
            <a:ext cx="16382615" cy="1754326"/>
          </a:xfrm>
          <a:prstGeom prst="rect">
            <a:avLst/>
          </a:prstGeom>
          <a:noFill/>
        </p:spPr>
        <p:txBody>
          <a:bodyPr wrap="square">
            <a:spAutoFit/>
          </a:bodyPr>
          <a:lstStyle/>
          <a:p>
            <a:pPr algn="ctr"/>
            <a:r>
              <a:rPr lang="en-US" sz="5000" b="0" i="0" dirty="0" smtClean="0">
                <a:effectLst/>
                <a:latin typeface="Times New Roman" panose="02020603050405020304" pitchFamily="18" charset="0"/>
                <a:cs typeface="Times New Roman" panose="02020603050405020304" pitchFamily="18" charset="0"/>
              </a:rPr>
              <a:t>GANs can generate individual stages of AD accurately, </a:t>
            </a:r>
            <a:r>
              <a:rPr lang="en-US" sz="5400" dirty="0">
                <a:latin typeface="Times New Roman" panose="02020603050405020304" pitchFamily="18" charset="0"/>
                <a:cs typeface="Times New Roman" panose="02020603050405020304" pitchFamily="18" charset="0"/>
              </a:rPr>
              <a:t>with a structural similarity index measure of 0.938 ± 0.001</a:t>
            </a:r>
            <a:r>
              <a:rPr lang="en-US" sz="5000" b="0" i="0" dirty="0" smtClean="0">
                <a:effectLst/>
                <a:latin typeface="Times New Roman" panose="02020603050405020304" pitchFamily="18" charset="0"/>
                <a:cs typeface="Times New Roman" panose="02020603050405020304" pitchFamily="18" charset="0"/>
              </a:rPr>
              <a:t>.</a:t>
            </a:r>
            <a:endParaRPr lang="en-US" sz="5000" dirty="0"/>
          </a:p>
        </p:txBody>
      </p:sp>
      <p:pic>
        <p:nvPicPr>
          <p:cNvPr id="2" name="Picture 1" descr="A picture containing icon&#10;&#10;Description automatically generated">
            <a:extLst>
              <a:ext uri="{FF2B5EF4-FFF2-40B4-BE49-F238E27FC236}">
                <a16:creationId xmlns="" xmlns:a16="http://schemas.microsoft.com/office/drawing/2014/main" id="{242D4DB0-1CB9-223B-51FF-8C85DEDFF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8" name="Picture 7">
            <a:extLst>
              <a:ext uri="{FF2B5EF4-FFF2-40B4-BE49-F238E27FC236}">
                <a16:creationId xmlns="" xmlns:a16="http://schemas.microsoft.com/office/drawing/2014/main" id="{1A5F103C-C938-2754-9412-147850436F74}"/>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11" name="Rounded Rectangle 10">
            <a:extLst>
              <a:ext uri="{FF2B5EF4-FFF2-40B4-BE49-F238E27FC236}">
                <a16:creationId xmlns="" xmlns:a16="http://schemas.microsoft.com/office/drawing/2014/main" id="{89D787E3-D1E3-AC6E-9761-D5F5EAFFD393}"/>
              </a:ext>
            </a:extLst>
          </p:cNvPr>
          <p:cNvSpPr/>
          <p:nvPr/>
        </p:nvSpPr>
        <p:spPr>
          <a:xfrm>
            <a:off x="10062503" y="11403166"/>
            <a:ext cx="16776202" cy="3136973"/>
          </a:xfrm>
          <a:prstGeom prst="roundRect">
            <a:avLst/>
          </a:prstGeom>
          <a:solidFill>
            <a:srgbClr val="2C6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 xmlns:a16="http://schemas.microsoft.com/office/drawing/2014/main" id="{915343B6-28DF-1C40-EB94-EFD0BFBEA3ED}"/>
              </a:ext>
            </a:extLst>
          </p:cNvPr>
          <p:cNvSpPr/>
          <p:nvPr/>
        </p:nvSpPr>
        <p:spPr>
          <a:xfrm>
            <a:off x="10062503" y="16362259"/>
            <a:ext cx="16776202" cy="3136973"/>
          </a:xfrm>
          <a:prstGeom prst="roundRect">
            <a:avLst/>
          </a:prstGeom>
          <a:solidFill>
            <a:srgbClr val="2C6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41D0D810-865C-7EB0-A0AA-09B3A9F35687}"/>
              </a:ext>
            </a:extLst>
          </p:cNvPr>
          <p:cNvSpPr txBox="1"/>
          <p:nvPr/>
        </p:nvSpPr>
        <p:spPr>
          <a:xfrm>
            <a:off x="10416580" y="12226804"/>
            <a:ext cx="16382615" cy="1631216"/>
          </a:xfrm>
          <a:prstGeom prst="rect">
            <a:avLst/>
          </a:prstGeom>
          <a:noFill/>
        </p:spPr>
        <p:txBody>
          <a:bodyPr wrap="square">
            <a:spAutoFit/>
          </a:bodyPr>
          <a:lstStyle/>
          <a:p>
            <a:pPr algn="ctr"/>
            <a:r>
              <a:rPr lang="en-US" sz="5000" b="0" i="0" dirty="0" smtClean="0">
                <a:effectLst/>
                <a:latin typeface="Times New Roman" panose="02020603050405020304" pitchFamily="18" charset="0"/>
                <a:cs typeface="Times New Roman" panose="02020603050405020304" pitchFamily="18" charset="0"/>
              </a:rPr>
              <a:t>However, no evidence suggests that GANs understand the overall progression of AD from scan to scan.</a:t>
            </a:r>
            <a:endParaRPr lang="en-US" sz="5000" dirty="0"/>
          </a:p>
        </p:txBody>
      </p:sp>
      <p:sp>
        <p:nvSpPr>
          <p:cNvPr id="14" name="TextBox 13">
            <a:extLst>
              <a:ext uri="{FF2B5EF4-FFF2-40B4-BE49-F238E27FC236}">
                <a16:creationId xmlns="" xmlns:a16="http://schemas.microsoft.com/office/drawing/2014/main" id="{7A569D3B-573D-A1ED-776B-86571DDD9DDC}"/>
              </a:ext>
            </a:extLst>
          </p:cNvPr>
          <p:cNvSpPr txBox="1"/>
          <p:nvPr/>
        </p:nvSpPr>
        <p:spPr>
          <a:xfrm>
            <a:off x="10210884" y="16730416"/>
            <a:ext cx="16382615" cy="2400657"/>
          </a:xfrm>
          <a:prstGeom prst="rect">
            <a:avLst/>
          </a:prstGeom>
          <a:noFill/>
        </p:spPr>
        <p:txBody>
          <a:bodyPr wrap="square">
            <a:spAutoFit/>
          </a:bodyPr>
          <a:lstStyle/>
          <a:p>
            <a:pPr algn="ctr"/>
            <a:r>
              <a:rPr lang="en-US" sz="5000" dirty="0" smtClean="0">
                <a:latin typeface="Times New Roman" panose="02020603050405020304" pitchFamily="18" charset="0"/>
                <a:cs typeface="Times New Roman" panose="02020603050405020304" pitchFamily="18" charset="0"/>
              </a:rPr>
              <a:t>Current tradeoff between performance and image quality, as well as lack of high-resolution MRI scans, are barriers to using GANs.</a:t>
            </a:r>
            <a:endParaRPr lang="en-US" sz="5000" dirty="0"/>
          </a:p>
        </p:txBody>
      </p:sp>
      <p:sp>
        <p:nvSpPr>
          <p:cNvPr id="29" name="TextBox 28">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71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11" y="0"/>
            <a:ext cx="37463050" cy="21067713"/>
          </a:xfrm>
          <a:prstGeom prst="rect">
            <a:avLst/>
          </a:prstGeom>
          <a:noFill/>
          <a:ln w="254000">
            <a:solidFill>
              <a:schemeClr val="tx1">
                <a:lumMod val="95000"/>
                <a:lumOff val="5000"/>
              </a:schemeClr>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 xmlns:a16="http://schemas.microsoft.com/office/drawing/2014/main" id="{48B98733-EBFE-1843-BDF7-07AEB31F3778}"/>
              </a:ext>
            </a:extLst>
          </p:cNvPr>
          <p:cNvCxnSpPr>
            <a:cxnSpLocks/>
          </p:cNvCxnSpPr>
          <p:nvPr/>
        </p:nvCxnSpPr>
        <p:spPr>
          <a:xfrm>
            <a:off x="-1311" y="3024228"/>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91EB0175-A058-A44C-AC13-0BBD7B3C43EF}"/>
              </a:ext>
            </a:extLst>
          </p:cNvPr>
          <p:cNvCxnSpPr>
            <a:cxnSpLocks/>
          </p:cNvCxnSpPr>
          <p:nvPr/>
        </p:nvCxnSpPr>
        <p:spPr>
          <a:xfrm>
            <a:off x="0" y="4025714"/>
            <a:ext cx="37464724"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 xmlns:a16="http://schemas.microsoft.com/office/drawing/2014/main" id="{2A9EF9C7-E9FE-8048-8FE8-4CD1C6F7AD40}"/>
              </a:ext>
            </a:extLst>
          </p:cNvPr>
          <p:cNvSpPr/>
          <p:nvPr/>
        </p:nvSpPr>
        <p:spPr>
          <a:xfrm>
            <a:off x="91524" y="136489"/>
            <a:ext cx="37371889" cy="2887728"/>
          </a:xfrm>
          <a:prstGeom prst="rect">
            <a:avLst/>
          </a:prstGeom>
          <a:solidFill>
            <a:srgbClr val="749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 xmlns:a16="http://schemas.microsoft.com/office/drawing/2014/main" id="{B14DAA65-5137-7148-A4DE-7DA95D4F91A7}"/>
              </a:ext>
            </a:extLst>
          </p:cNvPr>
          <p:cNvSpPr/>
          <p:nvPr/>
        </p:nvSpPr>
        <p:spPr>
          <a:xfrm>
            <a:off x="91523" y="3047772"/>
            <a:ext cx="37370215" cy="97791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8ED25D7D-8B43-6C4A-B81C-B501C16726E4}"/>
              </a:ext>
            </a:extLst>
          </p:cNvPr>
          <p:cNvSpPr/>
          <p:nvPr/>
        </p:nvSpPr>
        <p:spPr>
          <a:xfrm>
            <a:off x="15006490" y="4161268"/>
            <a:ext cx="8686800" cy="1460709"/>
          </a:xfrm>
          <a:prstGeom prst="rect">
            <a:avLst/>
          </a:prstGeom>
          <a:solidFill>
            <a:srgbClr val="2C6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D8430B3-2924-F14A-A5F9-FF547DD68BAD}"/>
              </a:ext>
            </a:extLst>
          </p:cNvPr>
          <p:cNvSpPr txBox="1"/>
          <p:nvPr/>
        </p:nvSpPr>
        <p:spPr>
          <a:xfrm>
            <a:off x="14876732" y="4341965"/>
            <a:ext cx="8946316" cy="1015663"/>
          </a:xfrm>
          <a:prstGeom prst="rect">
            <a:avLst/>
          </a:prstGeom>
          <a:noFill/>
        </p:spPr>
        <p:txBody>
          <a:bodyPr wrap="square" rtlCol="0">
            <a:spAutoFit/>
          </a:bodyPr>
          <a:lstStyle/>
          <a:p>
            <a:pPr algn="ctr"/>
            <a:r>
              <a:rPr lang="en-US" sz="6000" b="1" dirty="0" smtClean="0"/>
              <a:t>References</a:t>
            </a:r>
            <a:endParaRPr lang="en-US" sz="6000" b="1" dirty="0"/>
          </a:p>
        </p:txBody>
      </p:sp>
      <p:sp>
        <p:nvSpPr>
          <p:cNvPr id="23" name="Right Arrow 22">
            <a:hlinkClick r:id="" action="ppaction://hlinkshowjump?jump=nextslide"/>
            <a:extLst>
              <a:ext uri="{FF2B5EF4-FFF2-40B4-BE49-F238E27FC236}">
                <a16:creationId xmlns="" xmlns:a16="http://schemas.microsoft.com/office/drawing/2014/main" id="{1E4D466A-B5B6-ED4D-A582-D5BFDE577A4A}"/>
              </a:ext>
            </a:extLst>
          </p:cNvPr>
          <p:cNvSpPr/>
          <p:nvPr/>
        </p:nvSpPr>
        <p:spPr>
          <a:xfrm>
            <a:off x="32232597" y="944797"/>
            <a:ext cx="3034146" cy="1460246"/>
          </a:xfrm>
          <a:prstGeom prst="rightArrow">
            <a:avLst/>
          </a:prstGeom>
          <a:solidFill>
            <a:srgbClr val="E8C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pic>
        <p:nvPicPr>
          <p:cNvPr id="2" name="Picture 1" descr="A picture containing icon&#10;&#10;Description automatically generated">
            <a:extLst>
              <a:ext uri="{FF2B5EF4-FFF2-40B4-BE49-F238E27FC236}">
                <a16:creationId xmlns="" xmlns:a16="http://schemas.microsoft.com/office/drawing/2014/main" id="{242D4DB0-1CB9-223B-51FF-8C85DEDFF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2202">
            <a:off x="101252" y="-124602"/>
            <a:ext cx="3354855" cy="3354855"/>
          </a:xfrm>
          <a:prstGeom prst="rect">
            <a:avLst/>
          </a:prstGeom>
        </p:spPr>
      </p:pic>
      <p:pic>
        <p:nvPicPr>
          <p:cNvPr id="8" name="Picture 7">
            <a:extLst>
              <a:ext uri="{FF2B5EF4-FFF2-40B4-BE49-F238E27FC236}">
                <a16:creationId xmlns="" xmlns:a16="http://schemas.microsoft.com/office/drawing/2014/main" id="{1A5F103C-C938-2754-9412-147850436F74}"/>
              </a:ext>
            </a:extLst>
          </p:cNvPr>
          <p:cNvPicPr>
            <a:picLocks noChangeAspect="1"/>
          </p:cNvPicPr>
          <p:nvPr/>
        </p:nvPicPr>
        <p:blipFill>
          <a:blip r:embed="rId4">
            <a:lum bright="70000" contrast="-70000"/>
          </a:blip>
          <a:stretch>
            <a:fillRect/>
          </a:stretch>
        </p:blipFill>
        <p:spPr>
          <a:xfrm>
            <a:off x="3286755" y="944797"/>
            <a:ext cx="8144316" cy="873522"/>
          </a:xfrm>
          <a:prstGeom prst="rect">
            <a:avLst/>
          </a:prstGeom>
        </p:spPr>
      </p:pic>
      <p:sp>
        <p:nvSpPr>
          <p:cNvPr id="29" name="TextBox 28">
            <a:extLst>
              <a:ext uri="{FF2B5EF4-FFF2-40B4-BE49-F238E27FC236}">
                <a16:creationId xmlns="" xmlns:a16="http://schemas.microsoft.com/office/drawing/2014/main" id="{F33D38A3-FA80-194B-ACAC-2E6CF4DDE1A1}"/>
              </a:ext>
            </a:extLst>
          </p:cNvPr>
          <p:cNvSpPr txBox="1"/>
          <p:nvPr/>
        </p:nvSpPr>
        <p:spPr>
          <a:xfrm>
            <a:off x="11887201" y="47487"/>
            <a:ext cx="19600548" cy="3016210"/>
          </a:xfrm>
          <a:prstGeom prst="rect">
            <a:avLst/>
          </a:prstGeom>
          <a:noFill/>
        </p:spPr>
        <p:txBody>
          <a:bodyPr wrap="square" rtlCol="0">
            <a:spAutoFit/>
          </a:bodyPr>
          <a:lstStyle/>
          <a:p>
            <a:pPr algn="ctr"/>
            <a:r>
              <a:rPr lang="en-US" sz="6000" b="1" dirty="0">
                <a:solidFill>
                  <a:srgbClr val="FFFFFF"/>
                </a:solidFill>
                <a:latin typeface="Arial" panose="020B0604020202020204" pitchFamily="34" charset="0"/>
                <a:cs typeface="Arial" panose="020B0604020202020204" pitchFamily="34" charset="0"/>
              </a:rPr>
              <a:t>Latent Space Exploration of Generative Adversarial Networks on Alzheimer’s Disease MRI </a:t>
            </a:r>
            <a:r>
              <a:rPr lang="en-US" sz="6000" b="1" dirty="0" smtClean="0">
                <a:solidFill>
                  <a:srgbClr val="FFFFFF"/>
                </a:solidFill>
                <a:latin typeface="Arial" panose="020B0604020202020204" pitchFamily="34" charset="0"/>
                <a:cs typeface="Arial" panose="020B0604020202020204" pitchFamily="34" charset="0"/>
              </a:rPr>
              <a:t>Scans</a:t>
            </a:r>
          </a:p>
          <a:p>
            <a:pPr algn="ctr"/>
            <a:r>
              <a:rPr lang="en-US" sz="3500" b="1" dirty="0" smtClean="0">
                <a:solidFill>
                  <a:srgbClr val="FFFFFF"/>
                </a:solidFill>
                <a:latin typeface="Arial" panose="020B0604020202020204" pitchFamily="34" charset="0"/>
                <a:cs typeface="Arial" panose="020B0604020202020204" pitchFamily="34" charset="0"/>
              </a:rPr>
              <a:t>David Lee</a:t>
            </a:r>
          </a:p>
          <a:p>
            <a:pPr algn="ctr"/>
            <a:r>
              <a:rPr lang="en-US" sz="3500" b="1" dirty="0" smtClean="0">
                <a:solidFill>
                  <a:srgbClr val="FFFFFF"/>
                </a:solidFill>
                <a:latin typeface="Arial" panose="020B0604020202020204" pitchFamily="34" charset="0"/>
                <a:cs typeface="Arial" panose="020B0604020202020204" pitchFamily="34" charset="0"/>
              </a:rPr>
              <a:t>Boston University</a:t>
            </a:r>
            <a:endParaRPr lang="en-US" sz="3500" b="1" dirty="0">
              <a:solidFill>
                <a:srgbClr val="FFFFFF"/>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 xmlns:a16="http://schemas.microsoft.com/office/drawing/2014/main" id="{6B7C604B-F1E4-A048-9D5B-8C7872E0281F}"/>
              </a:ext>
            </a:extLst>
          </p:cNvPr>
          <p:cNvSpPr txBox="1"/>
          <p:nvPr/>
        </p:nvSpPr>
        <p:spPr>
          <a:xfrm>
            <a:off x="91523" y="5878693"/>
            <a:ext cx="37370215" cy="14711720"/>
          </a:xfrm>
          <a:prstGeom prst="rect">
            <a:avLst/>
          </a:prstGeom>
          <a:solidFill>
            <a:schemeClr val="bg2"/>
          </a:solidFill>
        </p:spPr>
        <p:txBody>
          <a:bodyPr wrap="square">
            <a:spAutoFit/>
          </a:bodyPr>
          <a:lstStyle/>
          <a:p>
            <a:pPr algn="ctr"/>
            <a:r>
              <a:rPr lang="en-US" sz="5000" dirty="0" err="1"/>
              <a:t>Goodfellow</a:t>
            </a:r>
            <a:r>
              <a:rPr lang="en-US" sz="5000" dirty="0"/>
              <a:t>, I., </a:t>
            </a:r>
            <a:r>
              <a:rPr lang="en-US" sz="5000" dirty="0" err="1"/>
              <a:t>Pouget-Abadie</a:t>
            </a:r>
            <a:r>
              <a:rPr lang="en-US" sz="5000" dirty="0"/>
              <a:t>, J., Mirza, M., Xu, B., </a:t>
            </a:r>
            <a:r>
              <a:rPr lang="en-US" sz="5000" dirty="0" err="1"/>
              <a:t>Wayde</a:t>
            </a:r>
            <a:r>
              <a:rPr lang="en-US" sz="5000" dirty="0"/>
              <a:t>-Farley, D., </a:t>
            </a:r>
            <a:r>
              <a:rPr lang="en-US" sz="5000" dirty="0" err="1"/>
              <a:t>Ozair</a:t>
            </a:r>
            <a:r>
              <a:rPr lang="en-US" sz="5000" dirty="0"/>
              <a:t>, S., </a:t>
            </a:r>
            <a:r>
              <a:rPr lang="en-US" sz="5000" dirty="0" err="1"/>
              <a:t>Courville</a:t>
            </a:r>
            <a:r>
              <a:rPr lang="en-US" sz="5000" dirty="0"/>
              <a:t>, A., &amp; </a:t>
            </a:r>
            <a:r>
              <a:rPr lang="en-US" sz="5000" dirty="0" err="1"/>
              <a:t>Bengio</a:t>
            </a:r>
            <a:r>
              <a:rPr lang="en-US" sz="5000" dirty="0"/>
              <a:t>, Y. (2020). Generative Adversarial Networks. Communications of the ACM, 63(11), 139-144. </a:t>
            </a:r>
            <a:r>
              <a:rPr lang="en-US" sz="5000" dirty="0">
                <a:hlinkClick r:id="rId5"/>
              </a:rPr>
              <a:t>https://</a:t>
            </a:r>
            <a:r>
              <a:rPr lang="en-US" sz="5000" dirty="0" smtClean="0">
                <a:hlinkClick r:id="rId5"/>
              </a:rPr>
              <a:t>doi.org/10.1145/3422622</a:t>
            </a:r>
            <a:r>
              <a:rPr lang="en-US" sz="5000" dirty="0" smtClean="0"/>
              <a:t>  </a:t>
            </a:r>
            <a:endParaRPr lang="en-US" sz="5000" dirty="0"/>
          </a:p>
          <a:p>
            <a:pPr algn="ctr"/>
            <a:r>
              <a:rPr lang="en-US" sz="5000" dirty="0"/>
              <a:t>Smith, A. L., </a:t>
            </a:r>
            <a:r>
              <a:rPr lang="en-US" sz="5000" dirty="0" err="1"/>
              <a:t>Asta</a:t>
            </a:r>
            <a:r>
              <a:rPr lang="en-US" sz="5000" dirty="0"/>
              <a:t>, D. M., &amp; Calder, C.A. (2020). The Geometry of Continuous Latent Space Models for Network Data. Stat Sci., 34(3), 428–453. </a:t>
            </a:r>
            <a:r>
              <a:rPr lang="en-US" sz="5000" dirty="0">
                <a:hlinkClick r:id="rId6"/>
              </a:rPr>
              <a:t>https://</a:t>
            </a:r>
            <a:r>
              <a:rPr lang="en-US" sz="5000" dirty="0" smtClean="0">
                <a:hlinkClick r:id="rId6"/>
              </a:rPr>
              <a:t>doi.org/10.1214%2F19-sts702</a:t>
            </a:r>
            <a:r>
              <a:rPr lang="en-US" sz="5000" dirty="0" smtClean="0"/>
              <a:t> </a:t>
            </a:r>
            <a:endParaRPr lang="en-US" sz="5000" dirty="0"/>
          </a:p>
          <a:p>
            <a:pPr algn="ctr"/>
            <a:r>
              <a:rPr lang="en-US" sz="5000" dirty="0"/>
              <a:t>Rao, Y. L., </a:t>
            </a:r>
            <a:r>
              <a:rPr lang="en-US" sz="5000" dirty="0" err="1"/>
              <a:t>Ganaraja</a:t>
            </a:r>
            <a:r>
              <a:rPr lang="en-US" sz="5000" dirty="0"/>
              <a:t>, B., </a:t>
            </a:r>
            <a:r>
              <a:rPr lang="en-US" sz="5000" dirty="0" err="1"/>
              <a:t>Murlimanju</a:t>
            </a:r>
            <a:r>
              <a:rPr lang="en-US" sz="5000" dirty="0"/>
              <a:t>, B. V., Joy, T., Krishnamurthy, A., &amp; Agrawal, A. (2022). Hippocampus and its involvement in Alzheimer’s Disease: a review. 3 Biotech, 12(2), 55. </a:t>
            </a:r>
            <a:r>
              <a:rPr lang="en-US" sz="5000" dirty="0">
                <a:hlinkClick r:id="rId7"/>
              </a:rPr>
              <a:t>https://</a:t>
            </a:r>
            <a:r>
              <a:rPr lang="en-US" sz="5000" dirty="0" smtClean="0">
                <a:hlinkClick r:id="rId7"/>
              </a:rPr>
              <a:t>doi.org/10.1007%2Fs13205-022-03123-4</a:t>
            </a:r>
            <a:r>
              <a:rPr lang="en-US" sz="5000" dirty="0" smtClean="0"/>
              <a:t> </a:t>
            </a:r>
            <a:endParaRPr lang="en-US" sz="5000" dirty="0"/>
          </a:p>
          <a:p>
            <a:pPr algn="ctr"/>
            <a:r>
              <a:rPr lang="en-US" sz="5000" dirty="0" smtClean="0"/>
              <a:t>Fowler</a:t>
            </a:r>
            <a:r>
              <a:rPr lang="en-US" sz="5000" dirty="0"/>
              <a:t>, N. R., Perkins, A. J., Gao, S., Sachs, G. A., &amp; </a:t>
            </a:r>
            <a:r>
              <a:rPr lang="en-US" sz="5000" dirty="0" err="1"/>
              <a:t>Boustani</a:t>
            </a:r>
            <a:r>
              <a:rPr lang="en-US" sz="5000" dirty="0"/>
              <a:t>, M. A. (2020). Risks and benefits of screening for dementia in primary care: the IU CHOICE trial. Journal of the American Geriatrics Society, 68(3), 535-543. </a:t>
            </a:r>
            <a:r>
              <a:rPr lang="en-US" sz="5000" dirty="0">
                <a:hlinkClick r:id="rId8"/>
              </a:rPr>
              <a:t>https://</a:t>
            </a:r>
            <a:r>
              <a:rPr lang="en-US" sz="5000" dirty="0" smtClean="0">
                <a:hlinkClick r:id="rId8"/>
              </a:rPr>
              <a:t>doi.org/10.1111%2Fjgs.16247</a:t>
            </a:r>
            <a:r>
              <a:rPr lang="en-US" sz="5000" dirty="0" smtClean="0"/>
              <a:t> </a:t>
            </a:r>
            <a:endParaRPr lang="en-US" sz="5000" dirty="0"/>
          </a:p>
          <a:p>
            <a:pPr algn="ctr"/>
            <a:r>
              <a:rPr lang="en-US" sz="5000" dirty="0" err="1"/>
              <a:t>Karras</a:t>
            </a:r>
            <a:r>
              <a:rPr lang="en-US" sz="5000" dirty="0"/>
              <a:t>, T., Laine, S., </a:t>
            </a:r>
            <a:r>
              <a:rPr lang="en-US" sz="5000" dirty="0" err="1"/>
              <a:t>Aittala</a:t>
            </a:r>
            <a:r>
              <a:rPr lang="en-US" sz="5000" dirty="0"/>
              <a:t>, M., </a:t>
            </a:r>
            <a:r>
              <a:rPr lang="en-US" sz="5000" dirty="0" err="1"/>
              <a:t>Hellsten</a:t>
            </a:r>
            <a:r>
              <a:rPr lang="en-US" sz="5000" dirty="0"/>
              <a:t>, J., </a:t>
            </a:r>
            <a:r>
              <a:rPr lang="en-US" sz="5000" dirty="0" err="1"/>
              <a:t>Lehtinen</a:t>
            </a:r>
            <a:r>
              <a:rPr lang="en-US" sz="5000" dirty="0"/>
              <a:t>, J., &amp; </a:t>
            </a:r>
            <a:r>
              <a:rPr lang="en-US" sz="5000" dirty="0" err="1"/>
              <a:t>Aila</a:t>
            </a:r>
            <a:r>
              <a:rPr lang="en-US" sz="5000" dirty="0"/>
              <a:t>, T. (2020). Analyzing and Improving the Image Quality of </a:t>
            </a:r>
            <a:r>
              <a:rPr lang="en-US" sz="5000" dirty="0" err="1"/>
              <a:t>StyleGAN</a:t>
            </a:r>
            <a:r>
              <a:rPr lang="en-US" sz="5000" dirty="0"/>
              <a:t>. </a:t>
            </a:r>
            <a:r>
              <a:rPr lang="en-US" sz="5000" dirty="0">
                <a:hlinkClick r:id="rId9"/>
              </a:rPr>
              <a:t>https://</a:t>
            </a:r>
            <a:r>
              <a:rPr lang="en-US" sz="5000" dirty="0" smtClean="0">
                <a:hlinkClick r:id="rId9"/>
              </a:rPr>
              <a:t>doi.org/10.48550/arXiv.1912.04958</a:t>
            </a:r>
            <a:r>
              <a:rPr lang="en-US" sz="5000" dirty="0" smtClean="0"/>
              <a:t> </a:t>
            </a:r>
            <a:endParaRPr lang="en-US" sz="5000" dirty="0"/>
          </a:p>
          <a:p>
            <a:pPr algn="ctr"/>
            <a:r>
              <a:rPr lang="en-US" sz="5000" dirty="0" err="1"/>
              <a:t>Heusel</a:t>
            </a:r>
            <a:r>
              <a:rPr lang="en-US" sz="5000" dirty="0"/>
              <a:t>, M., </a:t>
            </a:r>
            <a:r>
              <a:rPr lang="en-US" sz="5000" dirty="0" err="1"/>
              <a:t>Ramsauer</a:t>
            </a:r>
            <a:r>
              <a:rPr lang="en-US" sz="5000" dirty="0"/>
              <a:t>, H., </a:t>
            </a:r>
            <a:r>
              <a:rPr lang="en-US" sz="5000" dirty="0" err="1"/>
              <a:t>Unterthiner</a:t>
            </a:r>
            <a:r>
              <a:rPr lang="en-US" sz="5000" dirty="0"/>
              <a:t>, T., Nessler, B. (2017). GANs Trained by a Two Time-Scale Update Rule Converge to a Local Nash Equilibrium. </a:t>
            </a:r>
            <a:r>
              <a:rPr lang="en-US" sz="5000" dirty="0">
                <a:hlinkClick r:id="rId10"/>
              </a:rPr>
              <a:t>https://</a:t>
            </a:r>
            <a:r>
              <a:rPr lang="en-US" sz="5000" dirty="0" smtClean="0">
                <a:hlinkClick r:id="rId10"/>
              </a:rPr>
              <a:t>doi.org/10.48550/arXiv.1706.08500</a:t>
            </a:r>
            <a:r>
              <a:rPr lang="en-US" sz="5000" dirty="0" smtClean="0"/>
              <a:t>  </a:t>
            </a:r>
          </a:p>
          <a:p>
            <a:pPr algn="ctr"/>
            <a:r>
              <a:rPr lang="en-US" sz="5000" dirty="0" err="1" smtClean="0"/>
              <a:t>Roich</a:t>
            </a:r>
            <a:r>
              <a:rPr lang="en-US" sz="5000" dirty="0" smtClean="0"/>
              <a:t>, D., </a:t>
            </a:r>
            <a:r>
              <a:rPr lang="en-US" sz="5000" dirty="0" err="1" smtClean="0"/>
              <a:t>Mokady</a:t>
            </a:r>
            <a:r>
              <a:rPr lang="en-US" sz="5000" dirty="0" smtClean="0"/>
              <a:t>, R., </a:t>
            </a:r>
            <a:r>
              <a:rPr lang="en-US" sz="5000" dirty="0" err="1" smtClean="0"/>
              <a:t>Bermano</a:t>
            </a:r>
            <a:r>
              <a:rPr lang="en-US" sz="5000" dirty="0" smtClean="0"/>
              <a:t>, A. H., &amp; Cohen-Or, D. (2021). Pivotal Tuning for </a:t>
            </a:r>
            <a:r>
              <a:rPr lang="en-US" sz="5000" dirty="0"/>
              <a:t>Latent-based Editing of Real Images. </a:t>
            </a:r>
            <a:r>
              <a:rPr lang="en-US" sz="5000" dirty="0">
                <a:hlinkClick r:id="rId11"/>
              </a:rPr>
              <a:t>https://</a:t>
            </a:r>
            <a:r>
              <a:rPr lang="en-US" sz="5000" dirty="0" smtClean="0">
                <a:hlinkClick r:id="rId11"/>
              </a:rPr>
              <a:t>doi.org/10.48550/arXiv.2106.05744</a:t>
            </a:r>
            <a:r>
              <a:rPr lang="en-US" sz="5000" dirty="0" smtClean="0"/>
              <a:t> </a:t>
            </a:r>
            <a:endParaRPr lang="en-US" sz="5000" dirty="0"/>
          </a:p>
          <a:p>
            <a:pPr algn="ctr"/>
            <a:r>
              <a:rPr lang="en-US" sz="5000" dirty="0"/>
              <a:t>Wang, Z., </a:t>
            </a:r>
            <a:r>
              <a:rPr lang="en-US" sz="5000" dirty="0" err="1"/>
              <a:t>Bovik</a:t>
            </a:r>
            <a:r>
              <a:rPr lang="en-US" sz="5000" dirty="0"/>
              <a:t>, A. C., Sheikh, H. R., &amp; </a:t>
            </a:r>
            <a:r>
              <a:rPr lang="en-US" sz="5000" dirty="0" err="1"/>
              <a:t>Simoncelli</a:t>
            </a:r>
            <a:r>
              <a:rPr lang="en-US" sz="5000" dirty="0"/>
              <a:t>, E. P. (2004). Image quality assessment: From error visibility to structural similarity. IEEE Transactions on Image Processing, 13(4), 600-612, </a:t>
            </a:r>
            <a:r>
              <a:rPr lang="en-US" sz="5000" dirty="0">
                <a:hlinkClick r:id="rId12"/>
              </a:rPr>
              <a:t>https://</a:t>
            </a:r>
            <a:r>
              <a:rPr lang="en-US" sz="5000" dirty="0" smtClean="0">
                <a:hlinkClick r:id="rId12"/>
              </a:rPr>
              <a:t>doi.org/10.1109/TIP.2003.819861</a:t>
            </a:r>
            <a:endParaRPr lang="en-US" sz="5000" dirty="0" smtClean="0"/>
          </a:p>
          <a:p>
            <a:pPr algn="ctr"/>
            <a:r>
              <a:rPr lang="en-US" sz="5000" dirty="0"/>
              <a:t>ADNI: </a:t>
            </a:r>
            <a:r>
              <a:rPr lang="en-US" sz="5000" dirty="0">
                <a:hlinkClick r:id="rId13"/>
              </a:rPr>
              <a:t>https://adni.loni.usc.edu</a:t>
            </a:r>
            <a:r>
              <a:rPr lang="en-US" sz="5000" dirty="0" smtClean="0">
                <a:hlinkClick r:id="rId13"/>
              </a:rPr>
              <a:t>/</a:t>
            </a:r>
            <a:r>
              <a:rPr lang="en-US" sz="5000" dirty="0" smtClean="0"/>
              <a:t> </a:t>
            </a:r>
          </a:p>
          <a:p>
            <a:pPr algn="ctr"/>
            <a:r>
              <a:rPr lang="en-US" sz="5000" dirty="0" smtClean="0"/>
              <a:t>OASIS-3</a:t>
            </a:r>
            <a:r>
              <a:rPr lang="en-US" sz="5000" dirty="0"/>
              <a:t>: </a:t>
            </a:r>
            <a:r>
              <a:rPr lang="en-US" sz="5000" dirty="0">
                <a:hlinkClick r:id="rId14"/>
              </a:rPr>
              <a:t>https://www.oasis-brains.org</a:t>
            </a:r>
            <a:r>
              <a:rPr lang="en-US" sz="5000" dirty="0" smtClean="0">
                <a:hlinkClick r:id="rId14"/>
              </a:rPr>
              <a:t>/</a:t>
            </a:r>
            <a:r>
              <a:rPr lang="en-US" sz="5000" dirty="0" smtClean="0"/>
              <a:t> </a:t>
            </a:r>
            <a:endParaRPr lang="en-US" sz="5000" dirty="0"/>
          </a:p>
        </p:txBody>
      </p:sp>
    </p:spTree>
    <p:extLst>
      <p:ext uri="{BB962C8B-B14F-4D97-AF65-F5344CB8AC3E}">
        <p14:creationId xmlns:p14="http://schemas.microsoft.com/office/powerpoint/2010/main" val="35171320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9322</TotalTime>
  <Words>1245</Words>
  <Application>Microsoft Office PowerPoint</Application>
  <PresentationFormat>Custom</PresentationFormat>
  <Paragraphs>76</Paragraphs>
  <Slides>8</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David Seymour</dc:creator>
  <cp:lastModifiedBy>Microsoft account</cp:lastModifiedBy>
  <cp:revision>246</cp:revision>
  <cp:lastPrinted>2016-06-06T13:13:31Z</cp:lastPrinted>
  <dcterms:created xsi:type="dcterms:W3CDTF">2016-05-26T15:27:41Z</dcterms:created>
  <dcterms:modified xsi:type="dcterms:W3CDTF">2023-10-15T22:38:32Z</dcterms:modified>
</cp:coreProperties>
</file>